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6"/>
  </p:notesMasterIdLst>
  <p:sldIdLst>
    <p:sldId id="256" r:id="rId2"/>
    <p:sldId id="300" r:id="rId3"/>
    <p:sldId id="258" r:id="rId4"/>
    <p:sldId id="333" r:id="rId5"/>
    <p:sldId id="344" r:id="rId6"/>
    <p:sldId id="311" r:id="rId7"/>
    <p:sldId id="313" r:id="rId8"/>
    <p:sldId id="324" r:id="rId9"/>
    <p:sldId id="326" r:id="rId10"/>
    <p:sldId id="343" r:id="rId11"/>
    <p:sldId id="285" r:id="rId12"/>
    <p:sldId id="261" r:id="rId13"/>
    <p:sldId id="263" r:id="rId14"/>
    <p:sldId id="345" r:id="rId15"/>
    <p:sldId id="316" r:id="rId16"/>
    <p:sldId id="295" r:id="rId17"/>
    <p:sldId id="334" r:id="rId18"/>
    <p:sldId id="346" r:id="rId19"/>
    <p:sldId id="347" r:id="rId20"/>
    <p:sldId id="336" r:id="rId21"/>
    <p:sldId id="337" r:id="rId22"/>
    <p:sldId id="320" r:id="rId23"/>
    <p:sldId id="338" r:id="rId24"/>
    <p:sldId id="339" r:id="rId25"/>
    <p:sldId id="340" r:id="rId26"/>
    <p:sldId id="341" r:id="rId27"/>
    <p:sldId id="299" r:id="rId28"/>
    <p:sldId id="310" r:id="rId29"/>
    <p:sldId id="265" r:id="rId30"/>
    <p:sldId id="309" r:id="rId31"/>
    <p:sldId id="308" r:id="rId32"/>
    <p:sldId id="268" r:id="rId33"/>
    <p:sldId id="342" r:id="rId34"/>
    <p:sldId id="348"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99FFC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928" autoAdjust="0"/>
    <p:restoredTop sz="94660"/>
  </p:normalViewPr>
  <p:slideViewPr>
    <p:cSldViewPr snapToGrid="0">
      <p:cViewPr varScale="1">
        <p:scale>
          <a:sx n="88" d="100"/>
          <a:sy n="88" d="100"/>
        </p:scale>
        <p:origin x="-379" y="-77"/>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E03D62-B06F-41BE-BC82-AF1EDE2A3660}" type="datetimeFigureOut">
              <a:rPr lang="en-US" smtClean="0"/>
              <a:pPr/>
              <a:t>19-Dec-23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19E15B-A409-4DED-9297-E6D35C3405E4}" type="slidenum">
              <a:rPr lang="en-US" smtClean="0"/>
              <a:pPr/>
              <a:t>‹#›</a:t>
            </a:fld>
            <a:endParaRPr lang="en-US"/>
          </a:p>
        </p:txBody>
      </p:sp>
    </p:spTree>
    <p:extLst>
      <p:ext uri="{BB962C8B-B14F-4D97-AF65-F5344CB8AC3E}">
        <p14:creationId xmlns:p14="http://schemas.microsoft.com/office/powerpoint/2010/main" xmlns="" val="40250165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99BC50-ED07-4A01-B0A6-30D95E1683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3B3CC7EF-2DD2-473C-A684-81B3A897E0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113B48FA-E6BD-4114-952E-E472F8C4CB10}"/>
              </a:ext>
            </a:extLst>
          </p:cNvPr>
          <p:cNvSpPr>
            <a:spLocks noGrp="1"/>
          </p:cNvSpPr>
          <p:nvPr>
            <p:ph type="dt" sz="half" idx="10"/>
          </p:nvPr>
        </p:nvSpPr>
        <p:spPr/>
        <p:txBody>
          <a:bodyPr/>
          <a:lstStyle/>
          <a:p>
            <a:fld id="{46D05F64-522F-4589-8896-7055BC65C4F0}" type="datetime1">
              <a:rPr lang="en-US" smtClean="0"/>
              <a:pPr/>
              <a:t>19-Dec-23</a:t>
            </a:fld>
            <a:endParaRPr lang="en-US"/>
          </a:p>
        </p:txBody>
      </p:sp>
      <p:sp>
        <p:nvSpPr>
          <p:cNvPr id="5" name="Footer Placeholder 4">
            <a:extLst>
              <a:ext uri="{FF2B5EF4-FFF2-40B4-BE49-F238E27FC236}">
                <a16:creationId xmlns:a16="http://schemas.microsoft.com/office/drawing/2014/main" xmlns="" id="{0ECF40AE-06C8-49ED-9AEE-90BF1732A2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B19A2D2-0800-4BB4-A366-9A88A07A1223}"/>
              </a:ext>
            </a:extLst>
          </p:cNvPr>
          <p:cNvSpPr>
            <a:spLocks noGrp="1"/>
          </p:cNvSpPr>
          <p:nvPr>
            <p:ph type="sldNum" sz="quarter" idx="12"/>
          </p:nvPr>
        </p:nvSpPr>
        <p:spPr/>
        <p:txBody>
          <a:bodyPr/>
          <a:lstStyle/>
          <a:p>
            <a:fld id="{5A882AEB-466F-4274-942F-3CDF80EA56C5}" type="slidenum">
              <a:rPr lang="en-US" smtClean="0"/>
              <a:pPr/>
              <a:t>‹#›</a:t>
            </a:fld>
            <a:endParaRPr lang="en-US"/>
          </a:p>
        </p:txBody>
      </p:sp>
    </p:spTree>
    <p:extLst>
      <p:ext uri="{BB962C8B-B14F-4D97-AF65-F5344CB8AC3E}">
        <p14:creationId xmlns:p14="http://schemas.microsoft.com/office/powerpoint/2010/main" xmlns="" val="1897965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56D603-BDFF-4A27-8546-8E132A9CFA2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A48923B6-444B-4016-A210-31BB152535D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35A76BA-6287-4817-AAAA-AF3F9C913DEA}"/>
              </a:ext>
            </a:extLst>
          </p:cNvPr>
          <p:cNvSpPr>
            <a:spLocks noGrp="1"/>
          </p:cNvSpPr>
          <p:nvPr>
            <p:ph type="dt" sz="half" idx="10"/>
          </p:nvPr>
        </p:nvSpPr>
        <p:spPr/>
        <p:txBody>
          <a:bodyPr/>
          <a:lstStyle/>
          <a:p>
            <a:fld id="{570B0C68-4C29-4CFC-8079-A59BDA5536EC}" type="datetime1">
              <a:rPr lang="en-US" smtClean="0"/>
              <a:pPr/>
              <a:t>19-Dec-23</a:t>
            </a:fld>
            <a:endParaRPr lang="en-US"/>
          </a:p>
        </p:txBody>
      </p:sp>
      <p:sp>
        <p:nvSpPr>
          <p:cNvPr id="5" name="Footer Placeholder 4">
            <a:extLst>
              <a:ext uri="{FF2B5EF4-FFF2-40B4-BE49-F238E27FC236}">
                <a16:creationId xmlns:a16="http://schemas.microsoft.com/office/drawing/2014/main" xmlns="" id="{23512F10-3710-4573-AEC3-979C29FF01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F55C68E-CFF7-4C99-9470-3642876A684F}"/>
              </a:ext>
            </a:extLst>
          </p:cNvPr>
          <p:cNvSpPr>
            <a:spLocks noGrp="1"/>
          </p:cNvSpPr>
          <p:nvPr>
            <p:ph type="sldNum" sz="quarter" idx="12"/>
          </p:nvPr>
        </p:nvSpPr>
        <p:spPr/>
        <p:txBody>
          <a:bodyPr/>
          <a:lstStyle/>
          <a:p>
            <a:fld id="{5A882AEB-466F-4274-942F-3CDF80EA56C5}" type="slidenum">
              <a:rPr lang="en-US" smtClean="0"/>
              <a:pPr/>
              <a:t>‹#›</a:t>
            </a:fld>
            <a:endParaRPr lang="en-US"/>
          </a:p>
        </p:txBody>
      </p:sp>
    </p:spTree>
    <p:extLst>
      <p:ext uri="{BB962C8B-B14F-4D97-AF65-F5344CB8AC3E}">
        <p14:creationId xmlns:p14="http://schemas.microsoft.com/office/powerpoint/2010/main" xmlns="" val="3865522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6A684095-0A78-4E89-8884-0E5C580F2C0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A9B0FA33-4757-421F-9B9B-359397CBCB2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E124555-0844-4EA9-A677-1C0443ECDF49}"/>
              </a:ext>
            </a:extLst>
          </p:cNvPr>
          <p:cNvSpPr>
            <a:spLocks noGrp="1"/>
          </p:cNvSpPr>
          <p:nvPr>
            <p:ph type="dt" sz="half" idx="10"/>
          </p:nvPr>
        </p:nvSpPr>
        <p:spPr/>
        <p:txBody>
          <a:bodyPr/>
          <a:lstStyle/>
          <a:p>
            <a:fld id="{8A4809CA-CE73-40FC-A63D-2EC72B6D7679}" type="datetime1">
              <a:rPr lang="en-US" smtClean="0"/>
              <a:pPr/>
              <a:t>19-Dec-23</a:t>
            </a:fld>
            <a:endParaRPr lang="en-US"/>
          </a:p>
        </p:txBody>
      </p:sp>
      <p:sp>
        <p:nvSpPr>
          <p:cNvPr id="5" name="Footer Placeholder 4">
            <a:extLst>
              <a:ext uri="{FF2B5EF4-FFF2-40B4-BE49-F238E27FC236}">
                <a16:creationId xmlns:a16="http://schemas.microsoft.com/office/drawing/2014/main" xmlns="" id="{A144DD7B-F619-4ADC-B521-57BA3397EB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6F01CA1F-C6EE-4D38-8625-BC50838D0958}"/>
              </a:ext>
            </a:extLst>
          </p:cNvPr>
          <p:cNvSpPr>
            <a:spLocks noGrp="1"/>
          </p:cNvSpPr>
          <p:nvPr>
            <p:ph type="sldNum" sz="quarter" idx="12"/>
          </p:nvPr>
        </p:nvSpPr>
        <p:spPr/>
        <p:txBody>
          <a:bodyPr/>
          <a:lstStyle/>
          <a:p>
            <a:fld id="{5A882AEB-466F-4274-942F-3CDF80EA56C5}" type="slidenum">
              <a:rPr lang="en-US" smtClean="0"/>
              <a:pPr/>
              <a:t>‹#›</a:t>
            </a:fld>
            <a:endParaRPr lang="en-US"/>
          </a:p>
        </p:txBody>
      </p:sp>
    </p:spTree>
    <p:extLst>
      <p:ext uri="{BB962C8B-B14F-4D97-AF65-F5344CB8AC3E}">
        <p14:creationId xmlns:p14="http://schemas.microsoft.com/office/powerpoint/2010/main" xmlns="" val="2799042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93B0F4-C9E0-403C-9521-137406EEBA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F149A079-CAFD-4726-B29F-F79300CD428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F18DB90-7B0C-4853-9F5D-316F36E489B8}"/>
              </a:ext>
            </a:extLst>
          </p:cNvPr>
          <p:cNvSpPr>
            <a:spLocks noGrp="1"/>
          </p:cNvSpPr>
          <p:nvPr>
            <p:ph type="dt" sz="half" idx="10"/>
          </p:nvPr>
        </p:nvSpPr>
        <p:spPr/>
        <p:txBody>
          <a:bodyPr/>
          <a:lstStyle/>
          <a:p>
            <a:fld id="{2C6324C9-919F-4BF6-80A2-AEDBABD845DE}" type="datetime1">
              <a:rPr lang="en-US" smtClean="0"/>
              <a:pPr/>
              <a:t>19-Dec-23</a:t>
            </a:fld>
            <a:endParaRPr lang="en-US"/>
          </a:p>
        </p:txBody>
      </p:sp>
      <p:sp>
        <p:nvSpPr>
          <p:cNvPr id="5" name="Footer Placeholder 4">
            <a:extLst>
              <a:ext uri="{FF2B5EF4-FFF2-40B4-BE49-F238E27FC236}">
                <a16:creationId xmlns:a16="http://schemas.microsoft.com/office/drawing/2014/main" xmlns="" id="{2F1AC188-DC47-4FFD-9EEB-D4BEB77DA0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CDCB76A4-00B5-4DF5-A3AF-B1E8B7E2EE5A}"/>
              </a:ext>
            </a:extLst>
          </p:cNvPr>
          <p:cNvSpPr>
            <a:spLocks noGrp="1"/>
          </p:cNvSpPr>
          <p:nvPr>
            <p:ph type="sldNum" sz="quarter" idx="12"/>
          </p:nvPr>
        </p:nvSpPr>
        <p:spPr/>
        <p:txBody>
          <a:bodyPr/>
          <a:lstStyle/>
          <a:p>
            <a:fld id="{5A882AEB-466F-4274-942F-3CDF80EA56C5}" type="slidenum">
              <a:rPr lang="en-US" smtClean="0"/>
              <a:pPr/>
              <a:t>‹#›</a:t>
            </a:fld>
            <a:endParaRPr lang="en-US"/>
          </a:p>
        </p:txBody>
      </p:sp>
    </p:spTree>
    <p:extLst>
      <p:ext uri="{BB962C8B-B14F-4D97-AF65-F5344CB8AC3E}">
        <p14:creationId xmlns:p14="http://schemas.microsoft.com/office/powerpoint/2010/main" xmlns="" val="2968651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99953D-009A-4CC3-BA75-600A7F914D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C59329E8-ACFF-4FA4-BE98-3CF1F8360D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8112F684-E521-400C-8CCF-F01EC9BB4610}"/>
              </a:ext>
            </a:extLst>
          </p:cNvPr>
          <p:cNvSpPr>
            <a:spLocks noGrp="1"/>
          </p:cNvSpPr>
          <p:nvPr>
            <p:ph type="dt" sz="half" idx="10"/>
          </p:nvPr>
        </p:nvSpPr>
        <p:spPr/>
        <p:txBody>
          <a:bodyPr/>
          <a:lstStyle/>
          <a:p>
            <a:fld id="{265FD534-CB04-49C2-9289-1EFD3E3490E3}" type="datetime1">
              <a:rPr lang="en-US" smtClean="0"/>
              <a:pPr/>
              <a:t>19-Dec-23</a:t>
            </a:fld>
            <a:endParaRPr lang="en-US"/>
          </a:p>
        </p:txBody>
      </p:sp>
      <p:sp>
        <p:nvSpPr>
          <p:cNvPr id="5" name="Footer Placeholder 4">
            <a:extLst>
              <a:ext uri="{FF2B5EF4-FFF2-40B4-BE49-F238E27FC236}">
                <a16:creationId xmlns:a16="http://schemas.microsoft.com/office/drawing/2014/main" xmlns="" id="{BD1598E4-FD40-496C-8FE3-C710CD1C9D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9461374-B042-42AD-B255-2A21178ABD62}"/>
              </a:ext>
            </a:extLst>
          </p:cNvPr>
          <p:cNvSpPr>
            <a:spLocks noGrp="1"/>
          </p:cNvSpPr>
          <p:nvPr>
            <p:ph type="sldNum" sz="quarter" idx="12"/>
          </p:nvPr>
        </p:nvSpPr>
        <p:spPr/>
        <p:txBody>
          <a:bodyPr/>
          <a:lstStyle/>
          <a:p>
            <a:fld id="{5A882AEB-466F-4274-942F-3CDF80EA56C5}" type="slidenum">
              <a:rPr lang="en-US" smtClean="0"/>
              <a:pPr/>
              <a:t>‹#›</a:t>
            </a:fld>
            <a:endParaRPr lang="en-US"/>
          </a:p>
        </p:txBody>
      </p:sp>
    </p:spTree>
    <p:extLst>
      <p:ext uri="{BB962C8B-B14F-4D97-AF65-F5344CB8AC3E}">
        <p14:creationId xmlns:p14="http://schemas.microsoft.com/office/powerpoint/2010/main" xmlns="" val="362106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59F302-874A-4C99-94BE-1342E123E3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66733FE5-9BCA-4549-BC6C-4F1D9F37ACA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8680A0D3-D790-4502-9FDB-FB09FB36DDB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ACC04214-6FF6-4137-94D0-274378F6A102}"/>
              </a:ext>
            </a:extLst>
          </p:cNvPr>
          <p:cNvSpPr>
            <a:spLocks noGrp="1"/>
          </p:cNvSpPr>
          <p:nvPr>
            <p:ph type="dt" sz="half" idx="10"/>
          </p:nvPr>
        </p:nvSpPr>
        <p:spPr/>
        <p:txBody>
          <a:bodyPr/>
          <a:lstStyle/>
          <a:p>
            <a:fld id="{D191345B-90D8-48FC-9E11-B4BAC09FF786}" type="datetime1">
              <a:rPr lang="en-US" smtClean="0"/>
              <a:pPr/>
              <a:t>19-Dec-23</a:t>
            </a:fld>
            <a:endParaRPr lang="en-US"/>
          </a:p>
        </p:txBody>
      </p:sp>
      <p:sp>
        <p:nvSpPr>
          <p:cNvPr id="6" name="Footer Placeholder 5">
            <a:extLst>
              <a:ext uri="{FF2B5EF4-FFF2-40B4-BE49-F238E27FC236}">
                <a16:creationId xmlns:a16="http://schemas.microsoft.com/office/drawing/2014/main" xmlns="" id="{DA4FECC0-3824-41B7-9FDB-46909F85C5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82EB86FF-B713-426F-83BC-F440F9CCF0E3}"/>
              </a:ext>
            </a:extLst>
          </p:cNvPr>
          <p:cNvSpPr>
            <a:spLocks noGrp="1"/>
          </p:cNvSpPr>
          <p:nvPr>
            <p:ph type="sldNum" sz="quarter" idx="12"/>
          </p:nvPr>
        </p:nvSpPr>
        <p:spPr/>
        <p:txBody>
          <a:bodyPr/>
          <a:lstStyle/>
          <a:p>
            <a:fld id="{5A882AEB-466F-4274-942F-3CDF80EA56C5}" type="slidenum">
              <a:rPr lang="en-US" smtClean="0"/>
              <a:pPr/>
              <a:t>‹#›</a:t>
            </a:fld>
            <a:endParaRPr lang="en-US"/>
          </a:p>
        </p:txBody>
      </p:sp>
    </p:spTree>
    <p:extLst>
      <p:ext uri="{BB962C8B-B14F-4D97-AF65-F5344CB8AC3E}">
        <p14:creationId xmlns:p14="http://schemas.microsoft.com/office/powerpoint/2010/main" xmlns="" val="3226575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539F174-274F-4E33-A4F7-7558F8F7E7D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5CE9BAD1-BB8F-46B1-A1EE-8A6728246C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8284CFDB-A56A-4C27-89A7-586FE1BF090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98512DEE-BD42-44FD-A45F-04AE5FB631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F16F4AAB-6383-4530-9509-4291969BE4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5871D2C-5154-412E-A59B-82CF29B834F4}"/>
              </a:ext>
            </a:extLst>
          </p:cNvPr>
          <p:cNvSpPr>
            <a:spLocks noGrp="1"/>
          </p:cNvSpPr>
          <p:nvPr>
            <p:ph type="dt" sz="half" idx="10"/>
          </p:nvPr>
        </p:nvSpPr>
        <p:spPr/>
        <p:txBody>
          <a:bodyPr/>
          <a:lstStyle/>
          <a:p>
            <a:fld id="{D13507D7-72E0-4D8C-8A6A-1D4CC22F7988}" type="datetime1">
              <a:rPr lang="en-US" smtClean="0"/>
              <a:pPr/>
              <a:t>19-Dec-23</a:t>
            </a:fld>
            <a:endParaRPr lang="en-US"/>
          </a:p>
        </p:txBody>
      </p:sp>
      <p:sp>
        <p:nvSpPr>
          <p:cNvPr id="8" name="Footer Placeholder 7">
            <a:extLst>
              <a:ext uri="{FF2B5EF4-FFF2-40B4-BE49-F238E27FC236}">
                <a16:creationId xmlns:a16="http://schemas.microsoft.com/office/drawing/2014/main" xmlns="" id="{EE2C1F6C-E539-4B4C-9F6D-76EEAA1B18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82F3A690-22B3-4B3E-9172-6AE2DD813C48}"/>
              </a:ext>
            </a:extLst>
          </p:cNvPr>
          <p:cNvSpPr>
            <a:spLocks noGrp="1"/>
          </p:cNvSpPr>
          <p:nvPr>
            <p:ph type="sldNum" sz="quarter" idx="12"/>
          </p:nvPr>
        </p:nvSpPr>
        <p:spPr/>
        <p:txBody>
          <a:bodyPr/>
          <a:lstStyle/>
          <a:p>
            <a:fld id="{5A882AEB-466F-4274-942F-3CDF80EA56C5}" type="slidenum">
              <a:rPr lang="en-US" smtClean="0"/>
              <a:pPr/>
              <a:t>‹#›</a:t>
            </a:fld>
            <a:endParaRPr lang="en-US"/>
          </a:p>
        </p:txBody>
      </p:sp>
    </p:spTree>
    <p:extLst>
      <p:ext uri="{BB962C8B-B14F-4D97-AF65-F5344CB8AC3E}">
        <p14:creationId xmlns:p14="http://schemas.microsoft.com/office/powerpoint/2010/main" xmlns="" val="2610542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57AAF0-5985-48CD-B06A-E4A41A10C2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8ABBCE9C-0DBB-4723-B211-B498EDF4B44C}"/>
              </a:ext>
            </a:extLst>
          </p:cNvPr>
          <p:cNvSpPr>
            <a:spLocks noGrp="1"/>
          </p:cNvSpPr>
          <p:nvPr>
            <p:ph type="dt" sz="half" idx="10"/>
          </p:nvPr>
        </p:nvSpPr>
        <p:spPr/>
        <p:txBody>
          <a:bodyPr/>
          <a:lstStyle/>
          <a:p>
            <a:fld id="{917A5F45-E904-4778-A04E-59C4E6ABE496}" type="datetime1">
              <a:rPr lang="en-US" smtClean="0"/>
              <a:pPr/>
              <a:t>19-Dec-23</a:t>
            </a:fld>
            <a:endParaRPr lang="en-US"/>
          </a:p>
        </p:txBody>
      </p:sp>
      <p:sp>
        <p:nvSpPr>
          <p:cNvPr id="4" name="Footer Placeholder 3">
            <a:extLst>
              <a:ext uri="{FF2B5EF4-FFF2-40B4-BE49-F238E27FC236}">
                <a16:creationId xmlns:a16="http://schemas.microsoft.com/office/drawing/2014/main" xmlns="" id="{6B1F259F-F9AB-4E80-B8D0-562DF4C441E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D8F09054-155F-4F7E-970F-784E763193B3}"/>
              </a:ext>
            </a:extLst>
          </p:cNvPr>
          <p:cNvSpPr>
            <a:spLocks noGrp="1"/>
          </p:cNvSpPr>
          <p:nvPr>
            <p:ph type="sldNum" sz="quarter" idx="12"/>
          </p:nvPr>
        </p:nvSpPr>
        <p:spPr/>
        <p:txBody>
          <a:bodyPr/>
          <a:lstStyle/>
          <a:p>
            <a:fld id="{5A882AEB-466F-4274-942F-3CDF80EA56C5}" type="slidenum">
              <a:rPr lang="en-US" smtClean="0"/>
              <a:pPr/>
              <a:t>‹#›</a:t>
            </a:fld>
            <a:endParaRPr lang="en-US"/>
          </a:p>
        </p:txBody>
      </p:sp>
    </p:spTree>
    <p:extLst>
      <p:ext uri="{BB962C8B-B14F-4D97-AF65-F5344CB8AC3E}">
        <p14:creationId xmlns:p14="http://schemas.microsoft.com/office/powerpoint/2010/main" xmlns="" val="4208966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6717C35-5B19-43CB-95FD-AB96D1A9ABF0}"/>
              </a:ext>
            </a:extLst>
          </p:cNvPr>
          <p:cNvSpPr>
            <a:spLocks noGrp="1"/>
          </p:cNvSpPr>
          <p:nvPr>
            <p:ph type="dt" sz="half" idx="10"/>
          </p:nvPr>
        </p:nvSpPr>
        <p:spPr/>
        <p:txBody>
          <a:bodyPr/>
          <a:lstStyle/>
          <a:p>
            <a:fld id="{7D8D532D-44CB-417C-8A67-7EFB42EA9016}" type="datetime1">
              <a:rPr lang="en-US" smtClean="0"/>
              <a:pPr/>
              <a:t>19-Dec-23</a:t>
            </a:fld>
            <a:endParaRPr lang="en-US"/>
          </a:p>
        </p:txBody>
      </p:sp>
      <p:sp>
        <p:nvSpPr>
          <p:cNvPr id="3" name="Footer Placeholder 2">
            <a:extLst>
              <a:ext uri="{FF2B5EF4-FFF2-40B4-BE49-F238E27FC236}">
                <a16:creationId xmlns:a16="http://schemas.microsoft.com/office/drawing/2014/main" xmlns="" id="{EFCCED44-897D-4364-A3B7-F0193F0913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9A683A64-BA2F-44C1-9EBD-C8DCE594FAD1}"/>
              </a:ext>
            </a:extLst>
          </p:cNvPr>
          <p:cNvSpPr>
            <a:spLocks noGrp="1"/>
          </p:cNvSpPr>
          <p:nvPr>
            <p:ph type="sldNum" sz="quarter" idx="12"/>
          </p:nvPr>
        </p:nvSpPr>
        <p:spPr/>
        <p:txBody>
          <a:bodyPr/>
          <a:lstStyle/>
          <a:p>
            <a:fld id="{5A882AEB-466F-4274-942F-3CDF80EA56C5}" type="slidenum">
              <a:rPr lang="en-US" smtClean="0"/>
              <a:pPr/>
              <a:t>‹#›</a:t>
            </a:fld>
            <a:endParaRPr lang="en-US"/>
          </a:p>
        </p:txBody>
      </p:sp>
    </p:spTree>
    <p:extLst>
      <p:ext uri="{BB962C8B-B14F-4D97-AF65-F5344CB8AC3E}">
        <p14:creationId xmlns:p14="http://schemas.microsoft.com/office/powerpoint/2010/main" xmlns="" val="70506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07E206-DAD5-4C08-851B-4618B3AFED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30BF192B-47F2-48B2-8732-E688046DFB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F095C8BC-A349-4CFB-B41B-984AE5AA77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42239FE8-6AC9-42C2-A337-70A56A6B4E11}"/>
              </a:ext>
            </a:extLst>
          </p:cNvPr>
          <p:cNvSpPr>
            <a:spLocks noGrp="1"/>
          </p:cNvSpPr>
          <p:nvPr>
            <p:ph type="dt" sz="half" idx="10"/>
          </p:nvPr>
        </p:nvSpPr>
        <p:spPr/>
        <p:txBody>
          <a:bodyPr/>
          <a:lstStyle/>
          <a:p>
            <a:fld id="{BD30F8A7-C042-4DA2-8CD8-FA88FFCA4AF7}" type="datetime1">
              <a:rPr lang="en-US" smtClean="0"/>
              <a:pPr/>
              <a:t>19-Dec-23</a:t>
            </a:fld>
            <a:endParaRPr lang="en-US"/>
          </a:p>
        </p:txBody>
      </p:sp>
      <p:sp>
        <p:nvSpPr>
          <p:cNvPr id="6" name="Footer Placeholder 5">
            <a:extLst>
              <a:ext uri="{FF2B5EF4-FFF2-40B4-BE49-F238E27FC236}">
                <a16:creationId xmlns:a16="http://schemas.microsoft.com/office/drawing/2014/main" xmlns="" id="{539D7B07-12C3-4210-BBC5-F6AECAA8E4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1E967B9A-9508-44A5-9311-E5B34043B947}"/>
              </a:ext>
            </a:extLst>
          </p:cNvPr>
          <p:cNvSpPr>
            <a:spLocks noGrp="1"/>
          </p:cNvSpPr>
          <p:nvPr>
            <p:ph type="sldNum" sz="quarter" idx="12"/>
          </p:nvPr>
        </p:nvSpPr>
        <p:spPr/>
        <p:txBody>
          <a:bodyPr/>
          <a:lstStyle/>
          <a:p>
            <a:fld id="{5A882AEB-466F-4274-942F-3CDF80EA56C5}" type="slidenum">
              <a:rPr lang="en-US" smtClean="0"/>
              <a:pPr/>
              <a:t>‹#›</a:t>
            </a:fld>
            <a:endParaRPr lang="en-US"/>
          </a:p>
        </p:txBody>
      </p:sp>
    </p:spTree>
    <p:extLst>
      <p:ext uri="{BB962C8B-B14F-4D97-AF65-F5344CB8AC3E}">
        <p14:creationId xmlns:p14="http://schemas.microsoft.com/office/powerpoint/2010/main" xmlns="" val="2266147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610A0E-FADF-41A5-BC9C-2007C0E8B6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C5C869AB-B12F-4FA7-B576-A032AA701F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60D8BDD9-697F-4015-979F-B32C0A39E9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C4A7EC7F-64F9-4C26-AD30-F57D40BA08CE}"/>
              </a:ext>
            </a:extLst>
          </p:cNvPr>
          <p:cNvSpPr>
            <a:spLocks noGrp="1"/>
          </p:cNvSpPr>
          <p:nvPr>
            <p:ph type="dt" sz="half" idx="10"/>
          </p:nvPr>
        </p:nvSpPr>
        <p:spPr/>
        <p:txBody>
          <a:bodyPr/>
          <a:lstStyle/>
          <a:p>
            <a:fld id="{15E55D6F-3E30-490E-AAC3-5439892710EC}" type="datetime1">
              <a:rPr lang="en-US" smtClean="0"/>
              <a:pPr/>
              <a:t>19-Dec-23</a:t>
            </a:fld>
            <a:endParaRPr lang="en-US"/>
          </a:p>
        </p:txBody>
      </p:sp>
      <p:sp>
        <p:nvSpPr>
          <p:cNvPr id="6" name="Footer Placeholder 5">
            <a:extLst>
              <a:ext uri="{FF2B5EF4-FFF2-40B4-BE49-F238E27FC236}">
                <a16:creationId xmlns:a16="http://schemas.microsoft.com/office/drawing/2014/main" xmlns="" id="{51DB8EFA-A01E-4E99-AD2B-95233ADD64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5C32F671-8B85-419C-946A-F367064FA57A}"/>
              </a:ext>
            </a:extLst>
          </p:cNvPr>
          <p:cNvSpPr>
            <a:spLocks noGrp="1"/>
          </p:cNvSpPr>
          <p:nvPr>
            <p:ph type="sldNum" sz="quarter" idx="12"/>
          </p:nvPr>
        </p:nvSpPr>
        <p:spPr/>
        <p:txBody>
          <a:bodyPr/>
          <a:lstStyle/>
          <a:p>
            <a:fld id="{5A882AEB-466F-4274-942F-3CDF80EA56C5}" type="slidenum">
              <a:rPr lang="en-US" smtClean="0"/>
              <a:pPr/>
              <a:t>‹#›</a:t>
            </a:fld>
            <a:endParaRPr lang="en-US"/>
          </a:p>
        </p:txBody>
      </p:sp>
    </p:spTree>
    <p:extLst>
      <p:ext uri="{BB962C8B-B14F-4D97-AF65-F5344CB8AC3E}">
        <p14:creationId xmlns:p14="http://schemas.microsoft.com/office/powerpoint/2010/main" xmlns="" val="1650299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24A7650-EE5F-4769-904C-0D53C5D51D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57BFDE15-608B-4C42-8E5C-2CA1F27E87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0A91FEA3-B913-4BBB-AEE4-83E700930B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F51B5C-E12A-4834-B46A-92157EFE72E4}" type="datetime1">
              <a:rPr lang="en-US" smtClean="0"/>
              <a:pPr/>
              <a:t>19-Dec-23</a:t>
            </a:fld>
            <a:endParaRPr lang="en-US"/>
          </a:p>
        </p:txBody>
      </p:sp>
      <p:sp>
        <p:nvSpPr>
          <p:cNvPr id="5" name="Footer Placeholder 4">
            <a:extLst>
              <a:ext uri="{FF2B5EF4-FFF2-40B4-BE49-F238E27FC236}">
                <a16:creationId xmlns:a16="http://schemas.microsoft.com/office/drawing/2014/main" xmlns="" id="{7493398D-96D0-49A5-86BF-360FCABEAC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09685567-2EB7-4FAF-80F2-9E22130F26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882AEB-466F-4274-942F-3CDF80EA56C5}" type="slidenum">
              <a:rPr lang="en-US" smtClean="0"/>
              <a:pPr/>
              <a:t>‹#›</a:t>
            </a:fld>
            <a:endParaRPr lang="en-US"/>
          </a:p>
        </p:txBody>
      </p:sp>
    </p:spTree>
    <p:extLst>
      <p:ext uri="{BB962C8B-B14F-4D97-AF65-F5344CB8AC3E}">
        <p14:creationId xmlns:p14="http://schemas.microsoft.com/office/powerpoint/2010/main" xmlns="" val="3632470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43;p1">
            <a:extLst>
              <a:ext uri="{FF2B5EF4-FFF2-40B4-BE49-F238E27FC236}">
                <a16:creationId xmlns:a16="http://schemas.microsoft.com/office/drawing/2014/main" xmlns="" id="{8DB2ADFF-7499-40A1-AE35-0208F07C0897}"/>
              </a:ext>
            </a:extLst>
          </p:cNvPr>
          <p:cNvSpPr/>
          <p:nvPr/>
        </p:nvSpPr>
        <p:spPr>
          <a:xfrm>
            <a:off x="197654" y="1647836"/>
            <a:ext cx="11562080"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i="0" u="none" strike="noStrike" cap="none" dirty="0">
                <a:solidFill>
                  <a:schemeClr val="dk1"/>
                </a:solidFill>
                <a:latin typeface="Times New Roman"/>
                <a:ea typeface="Times New Roman"/>
                <a:cs typeface="Times New Roman"/>
                <a:sym typeface="Times New Roman"/>
              </a:rPr>
              <a:t>Bangladesh Army University of Science and Technology (BAUST), Saidpur</a:t>
            </a:r>
            <a:endParaRPr sz="2400" b="1" i="0" u="none" strike="noStrike" cap="none" dirty="0">
              <a:solidFill>
                <a:schemeClr val="dk1"/>
              </a:solidFill>
              <a:latin typeface="Times New Roman"/>
              <a:ea typeface="Times New Roman"/>
              <a:cs typeface="Times New Roman"/>
              <a:sym typeface="Times New Roman"/>
            </a:endParaRPr>
          </a:p>
        </p:txBody>
      </p:sp>
      <p:pic>
        <p:nvPicPr>
          <p:cNvPr id="9" name="Google Shape;144;p1" descr="Bangladesh Army University of Science and Technology - Wikipedia">
            <a:extLst>
              <a:ext uri="{FF2B5EF4-FFF2-40B4-BE49-F238E27FC236}">
                <a16:creationId xmlns:a16="http://schemas.microsoft.com/office/drawing/2014/main" xmlns="" id="{F6D7B575-EF20-457F-9806-2E72EF575379}"/>
              </a:ext>
            </a:extLst>
          </p:cNvPr>
          <p:cNvPicPr preferRelativeResize="0"/>
          <p:nvPr/>
        </p:nvPicPr>
        <p:blipFill rotWithShape="1">
          <a:blip r:embed="rId2">
            <a:alphaModFix/>
          </a:blip>
          <a:srcRect/>
          <a:stretch/>
        </p:blipFill>
        <p:spPr>
          <a:xfrm>
            <a:off x="5374083" y="392405"/>
            <a:ext cx="1191971" cy="1158027"/>
          </a:xfrm>
          <a:prstGeom prst="rect">
            <a:avLst/>
          </a:prstGeom>
          <a:noFill/>
          <a:ln>
            <a:noFill/>
          </a:ln>
        </p:spPr>
      </p:pic>
      <p:sp>
        <p:nvSpPr>
          <p:cNvPr id="11" name="Google Shape;146;p1">
            <a:extLst>
              <a:ext uri="{FF2B5EF4-FFF2-40B4-BE49-F238E27FC236}">
                <a16:creationId xmlns:a16="http://schemas.microsoft.com/office/drawing/2014/main" xmlns="" id="{434D121E-AFD6-4625-9506-46EA43BFEC11}"/>
              </a:ext>
            </a:extLst>
          </p:cNvPr>
          <p:cNvSpPr/>
          <p:nvPr/>
        </p:nvSpPr>
        <p:spPr>
          <a:xfrm>
            <a:off x="2156715" y="2074955"/>
            <a:ext cx="7677508" cy="523180"/>
          </a:xfrm>
          <a:prstGeom prst="rect">
            <a:avLst/>
          </a:prstGeom>
          <a:noFill/>
          <a:ln>
            <a:noFill/>
          </a:ln>
        </p:spPr>
        <p:txBody>
          <a:bodyPr spcFirstLastPara="1" wrap="square" lIns="91425" tIns="45700" rIns="91425" bIns="45700" anchor="t" anchorCtr="0">
            <a:spAutoFit/>
          </a:bodyPr>
          <a:lstStyle/>
          <a:p>
            <a:pPr lvl="0"/>
            <a:r>
              <a:rPr lang="en-US" sz="280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Department of </a:t>
            </a:r>
            <a:r>
              <a:rPr lang="en-US" sz="28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Computer Science and Engineering   </a:t>
            </a:r>
            <a:endParaRPr lang="en-US" sz="2800" dirty="0">
              <a:latin typeface="Times New Roman" panose="02020603050405020304" pitchFamily="18" charset="0"/>
              <a:cs typeface="Times New Roman" panose="02020603050405020304" pitchFamily="18" charset="0"/>
            </a:endParaRPr>
          </a:p>
        </p:txBody>
      </p:sp>
      <p:sp>
        <p:nvSpPr>
          <p:cNvPr id="13" name="Google Shape;148;p1">
            <a:extLst>
              <a:ext uri="{FF2B5EF4-FFF2-40B4-BE49-F238E27FC236}">
                <a16:creationId xmlns:a16="http://schemas.microsoft.com/office/drawing/2014/main" xmlns="" id="{2F39FF9A-CBE0-4216-8205-2BFB7C67F9A9}"/>
              </a:ext>
            </a:extLst>
          </p:cNvPr>
          <p:cNvSpPr/>
          <p:nvPr/>
        </p:nvSpPr>
        <p:spPr>
          <a:xfrm>
            <a:off x="1735261" y="5279953"/>
            <a:ext cx="3647448" cy="1077178"/>
          </a:xfrm>
          <a:prstGeom prst="rect">
            <a:avLst/>
          </a:prstGeom>
          <a:noFill/>
          <a:ln>
            <a:noFill/>
          </a:ln>
        </p:spPr>
        <p:txBody>
          <a:bodyPr spcFirstLastPara="1" wrap="square" lIns="91425" tIns="45700" rIns="91425" bIns="45700" anchor="t" anchorCtr="0">
            <a:spAutoFit/>
          </a:bodyPr>
          <a:lstStyle/>
          <a:p>
            <a:pPr lvl="0"/>
            <a:r>
              <a:rPr lang="en-US" sz="1600" b="1" dirty="0">
                <a:latin typeface="Times New Roman" pitchFamily="18" charset="0"/>
                <a:cs typeface="Times New Roman" pitchFamily="18" charset="0"/>
              </a:rPr>
              <a:t>Presented  By:</a:t>
            </a:r>
          </a:p>
          <a:p>
            <a:pPr lvl="0"/>
            <a:r>
              <a:rPr lang="en-US" sz="1600" b="0" cap="none" dirty="0">
                <a:solidFill>
                  <a:schemeClr val="dk1"/>
                </a:solidFill>
                <a:latin typeface="Times New Roman" pitchFamily="18" charset="0"/>
                <a:ea typeface="Times New Roman"/>
                <a:cs typeface="Times New Roman" pitchFamily="18" charset="0"/>
                <a:sym typeface="Times New Roman"/>
              </a:rPr>
              <a:t>Most. </a:t>
            </a:r>
            <a:r>
              <a:rPr lang="en-US" sz="1600" b="0" cap="none" dirty="0" err="1">
                <a:solidFill>
                  <a:schemeClr val="dk1"/>
                </a:solidFill>
                <a:latin typeface="Times New Roman" pitchFamily="18" charset="0"/>
                <a:ea typeface="Times New Roman"/>
                <a:cs typeface="Times New Roman" pitchFamily="18" charset="0"/>
                <a:sym typeface="Times New Roman"/>
              </a:rPr>
              <a:t>Jannat-Ul</a:t>
            </a:r>
            <a:r>
              <a:rPr lang="en-US" sz="1600" b="0" cap="none" dirty="0">
                <a:solidFill>
                  <a:schemeClr val="dk1"/>
                </a:solidFill>
                <a:latin typeface="Times New Roman" pitchFamily="18" charset="0"/>
                <a:ea typeface="Times New Roman"/>
                <a:cs typeface="Times New Roman" pitchFamily="18" charset="0"/>
                <a:sym typeface="Times New Roman"/>
              </a:rPr>
              <a:t> </a:t>
            </a:r>
            <a:r>
              <a:rPr lang="en-US" sz="1600" b="0" cap="none" dirty="0" err="1">
                <a:solidFill>
                  <a:schemeClr val="dk1"/>
                </a:solidFill>
                <a:latin typeface="Times New Roman" pitchFamily="18" charset="0"/>
                <a:ea typeface="Times New Roman"/>
                <a:cs typeface="Times New Roman" pitchFamily="18" charset="0"/>
                <a:sym typeface="Times New Roman"/>
              </a:rPr>
              <a:t>Fredoush</a:t>
            </a:r>
            <a:r>
              <a:rPr lang="en-US" sz="1600" b="0" cap="none" dirty="0">
                <a:solidFill>
                  <a:schemeClr val="dk1"/>
                </a:solidFill>
                <a:latin typeface="Times New Roman" pitchFamily="18" charset="0"/>
                <a:ea typeface="Times New Roman"/>
                <a:cs typeface="Times New Roman" pitchFamily="18" charset="0"/>
                <a:sym typeface="Times New Roman"/>
              </a:rPr>
              <a:t> (200101068)</a:t>
            </a:r>
          </a:p>
          <a:p>
            <a:r>
              <a:rPr lang="en-US" sz="1600" dirty="0" err="1">
                <a:latin typeface="Times New Roman" pitchFamily="18" charset="0"/>
                <a:cs typeface="Times New Roman" pitchFamily="18" charset="0"/>
                <a:sym typeface="Times New Roman"/>
              </a:rPr>
              <a:t>Mst</a:t>
            </a:r>
            <a:r>
              <a:rPr lang="en-US" sz="1600" dirty="0">
                <a:latin typeface="Times New Roman" pitchFamily="18" charset="0"/>
                <a:cs typeface="Times New Roman" pitchFamily="18" charset="0"/>
                <a:sym typeface="Times New Roman"/>
              </a:rPr>
              <a:t>. Habiba </a:t>
            </a:r>
            <a:r>
              <a:rPr lang="en-US" sz="1600" dirty="0" err="1">
                <a:latin typeface="Times New Roman" pitchFamily="18" charset="0"/>
                <a:cs typeface="Times New Roman" pitchFamily="18" charset="0"/>
                <a:sym typeface="Times New Roman"/>
              </a:rPr>
              <a:t>Hena</a:t>
            </a:r>
            <a:r>
              <a:rPr lang="en-US" sz="1600" dirty="0">
                <a:latin typeface="Times New Roman" pitchFamily="18" charset="0"/>
                <a:cs typeface="Times New Roman" pitchFamily="18" charset="0"/>
                <a:sym typeface="Times New Roman"/>
              </a:rPr>
              <a:t> Sumi (200101070)</a:t>
            </a:r>
            <a:endParaRPr lang="en-US" sz="1600" b="0" cap="none" dirty="0">
              <a:solidFill>
                <a:schemeClr val="dk1"/>
              </a:solidFill>
              <a:latin typeface="Times New Roman" pitchFamily="18" charset="0"/>
              <a:ea typeface="Times New Roman"/>
              <a:cs typeface="Times New Roman" pitchFamily="18" charset="0"/>
              <a:sym typeface="Times New Roman"/>
            </a:endParaRPr>
          </a:p>
          <a:p>
            <a:r>
              <a:rPr lang="en-US" sz="1600" dirty="0">
                <a:solidFill>
                  <a:schemeClr val="dk1"/>
                </a:solidFill>
                <a:latin typeface="Times New Roman" pitchFamily="18" charset="0"/>
                <a:ea typeface="Times New Roman"/>
                <a:cs typeface="Times New Roman" pitchFamily="18" charset="0"/>
                <a:sym typeface="Times New Roman"/>
              </a:rPr>
              <a:t>Md. </a:t>
            </a:r>
            <a:r>
              <a:rPr lang="en-US" sz="1600" dirty="0" err="1">
                <a:solidFill>
                  <a:schemeClr val="dk1"/>
                </a:solidFill>
                <a:latin typeface="Times New Roman" pitchFamily="18" charset="0"/>
                <a:ea typeface="Times New Roman"/>
                <a:cs typeface="Times New Roman" pitchFamily="18" charset="0"/>
                <a:sym typeface="Times New Roman"/>
              </a:rPr>
              <a:t>Talath</a:t>
            </a:r>
            <a:r>
              <a:rPr lang="en-US" sz="1600" dirty="0">
                <a:solidFill>
                  <a:schemeClr val="dk1"/>
                </a:solidFill>
                <a:latin typeface="Times New Roman" pitchFamily="18" charset="0"/>
                <a:ea typeface="Times New Roman"/>
                <a:cs typeface="Times New Roman" pitchFamily="18" charset="0"/>
                <a:sym typeface="Times New Roman"/>
              </a:rPr>
              <a:t> Un Nabi (200101076)</a:t>
            </a:r>
            <a:endParaRPr lang="en-US" sz="1600" dirty="0">
              <a:solidFill>
                <a:schemeClr val="dk1"/>
              </a:solidFill>
              <a:latin typeface="Times New Roman" pitchFamily="18" charset="0"/>
              <a:cs typeface="Times New Roman" pitchFamily="18" charset="0"/>
              <a:sym typeface="Times New Roman"/>
            </a:endParaRPr>
          </a:p>
        </p:txBody>
      </p:sp>
      <p:sp>
        <p:nvSpPr>
          <p:cNvPr id="16" name="Google Shape;146;p1">
            <a:extLst>
              <a:ext uri="{FF2B5EF4-FFF2-40B4-BE49-F238E27FC236}">
                <a16:creationId xmlns:a16="http://schemas.microsoft.com/office/drawing/2014/main" xmlns="" id="{56A36BB5-0BE7-45FF-8810-7A841FD218C4}"/>
              </a:ext>
            </a:extLst>
          </p:cNvPr>
          <p:cNvSpPr/>
          <p:nvPr/>
        </p:nvSpPr>
        <p:spPr>
          <a:xfrm>
            <a:off x="7320281" y="5276642"/>
            <a:ext cx="3929044" cy="1323399"/>
          </a:xfrm>
          <a:prstGeom prst="rect">
            <a:avLst/>
          </a:prstGeom>
          <a:noFill/>
          <a:ln>
            <a:noFill/>
          </a:ln>
        </p:spPr>
        <p:txBody>
          <a:bodyPr spcFirstLastPara="1" wrap="square" lIns="91425" tIns="45700" rIns="91425" bIns="45700" anchor="t" anchorCtr="0">
            <a:spAutoFit/>
          </a:bodyPr>
          <a:lstStyle/>
          <a:p>
            <a:pPr lvl="0"/>
            <a:r>
              <a:rPr lang="en-US" sz="1600" b="1" dirty="0">
                <a:latin typeface="Times New Roman" pitchFamily="18" charset="0"/>
                <a:cs typeface="Times New Roman" pitchFamily="18" charset="0"/>
              </a:rPr>
              <a:t> Supervised By:   </a:t>
            </a:r>
          </a:p>
          <a:p>
            <a:r>
              <a:rPr lang="en-US" sz="1600" b="1" dirty="0">
                <a:latin typeface="Times New Roman" pitchFamily="18" charset="0"/>
                <a:cs typeface="Times New Roman" pitchFamily="18" charset="0"/>
              </a:rPr>
              <a:t> Md. </a:t>
            </a:r>
            <a:r>
              <a:rPr lang="en-US" sz="1600" b="1" dirty="0" err="1">
                <a:latin typeface="Times New Roman" pitchFamily="18" charset="0"/>
                <a:cs typeface="Times New Roman" pitchFamily="18" charset="0"/>
              </a:rPr>
              <a:t>Mamun</a:t>
            </a:r>
            <a:r>
              <a:rPr lang="en-US" sz="1600" b="1" dirty="0">
                <a:latin typeface="Times New Roman" pitchFamily="18" charset="0"/>
                <a:cs typeface="Times New Roman" pitchFamily="18" charset="0"/>
              </a:rPr>
              <a:t> </a:t>
            </a:r>
            <a:r>
              <a:rPr lang="en-US" sz="1600" b="1" dirty="0" err="1">
                <a:latin typeface="Times New Roman" pitchFamily="18" charset="0"/>
                <a:cs typeface="Times New Roman" pitchFamily="18" charset="0"/>
              </a:rPr>
              <a:t>Hossain</a:t>
            </a:r>
            <a:endParaRPr lang="en-US" sz="1600" b="1" dirty="0">
              <a:latin typeface="Times New Roman" pitchFamily="18" charset="0"/>
              <a:cs typeface="Times New Roman" pitchFamily="18" charset="0"/>
            </a:endParaRPr>
          </a:p>
          <a:p>
            <a:pPr lvl="0"/>
            <a:r>
              <a:rPr lang="en-US" sz="1600" dirty="0">
                <a:latin typeface="Times New Roman" pitchFamily="18" charset="0"/>
                <a:cs typeface="Times New Roman" pitchFamily="18" charset="0"/>
              </a:rPr>
              <a:t> Assistant Professor</a:t>
            </a:r>
          </a:p>
          <a:p>
            <a:r>
              <a:rPr lang="en-US" sz="1600" dirty="0">
                <a:solidFill>
                  <a:schemeClr val="dk1"/>
                </a:solidFill>
                <a:latin typeface="Times New Roman" pitchFamily="18" charset="0"/>
                <a:ea typeface="Times New Roman"/>
                <a:cs typeface="Times New Roman" pitchFamily="18" charset="0"/>
                <a:sym typeface="Times New Roman"/>
              </a:rPr>
              <a:t> Bangladesh Army University of   Science and Technology (BAUST), </a:t>
            </a:r>
            <a:r>
              <a:rPr lang="en-US" sz="1600" dirty="0" err="1">
                <a:solidFill>
                  <a:schemeClr val="dk1"/>
                </a:solidFill>
                <a:latin typeface="Times New Roman" pitchFamily="18" charset="0"/>
                <a:ea typeface="Times New Roman"/>
                <a:cs typeface="Times New Roman" pitchFamily="18" charset="0"/>
                <a:sym typeface="Times New Roman"/>
              </a:rPr>
              <a:t>Saidpur</a:t>
            </a:r>
            <a:endParaRPr lang="en-US" sz="1600" dirty="0">
              <a:solidFill>
                <a:schemeClr val="dk1"/>
              </a:solidFill>
              <a:latin typeface="Times New Roman" pitchFamily="18" charset="0"/>
              <a:ea typeface="Times New Roman"/>
              <a:cs typeface="Times New Roman" pitchFamily="18" charset="0"/>
              <a:sym typeface="Times New Roman"/>
            </a:endParaRPr>
          </a:p>
        </p:txBody>
      </p:sp>
      <p:sp>
        <p:nvSpPr>
          <p:cNvPr id="10" name="Google Shape;145;p1">
            <a:extLst>
              <a:ext uri="{FF2B5EF4-FFF2-40B4-BE49-F238E27FC236}">
                <a16:creationId xmlns:a16="http://schemas.microsoft.com/office/drawing/2014/main" xmlns="" id="{FF745F8F-E7AF-4890-B325-8950577BBBC8}"/>
              </a:ext>
            </a:extLst>
          </p:cNvPr>
          <p:cNvSpPr/>
          <p:nvPr/>
        </p:nvSpPr>
        <p:spPr>
          <a:xfrm>
            <a:off x="569860" y="3353039"/>
            <a:ext cx="11025805" cy="1200288"/>
          </a:xfrm>
          <a:prstGeom prst="rect">
            <a:avLst/>
          </a:prstGeom>
          <a:noFill/>
          <a:ln>
            <a:solidFill>
              <a:srgbClr val="92D050"/>
            </a:solidFill>
          </a:ln>
          <a:effectLst>
            <a:outerShdw blurRad="63500" sx="102000" sy="102000" algn="ctr" rotWithShape="0">
              <a:prstClr val="black">
                <a:alpha val="40000"/>
              </a:prstClr>
            </a:outerShdw>
          </a:effectLst>
        </p:spPr>
        <p:txBody>
          <a:bodyPr spcFirstLastPara="1" wrap="square" lIns="91425" tIns="45700" rIns="91425" bIns="45700" anchor="t" anchorCtr="0">
            <a:spAutoFit/>
          </a:bodyPr>
          <a:lstStyle/>
          <a:p>
            <a:pPr lvl="0" algn="ctr"/>
            <a:r>
              <a:rPr lang="en-US" sz="2400" b="1" dirty="0">
                <a:latin typeface="Times New Roman" panose="02020603050405020304" pitchFamily="18" charset="0"/>
                <a:cs typeface="Times New Roman" panose="02020603050405020304" pitchFamily="18" charset="0"/>
              </a:rPr>
              <a:t>Exploring Advanced Models for Time Series-Based Weather Forecasting in Bangladesh: A Comparative Analysis of ARIMA, SARIMA, </a:t>
            </a:r>
            <a:r>
              <a:rPr lang="en-US" sz="2400" b="1" dirty="0" err="1">
                <a:latin typeface="Times New Roman" panose="02020603050405020304" pitchFamily="18" charset="0"/>
                <a:cs typeface="Times New Roman" panose="02020603050405020304" pitchFamily="18" charset="0"/>
              </a:rPr>
              <a:t>FbProphet</a:t>
            </a:r>
            <a:r>
              <a:rPr lang="en-US" sz="2400" b="1" dirty="0">
                <a:latin typeface="Times New Roman" panose="02020603050405020304" pitchFamily="18" charset="0"/>
                <a:cs typeface="Times New Roman" panose="02020603050405020304" pitchFamily="18" charset="0"/>
              </a:rPr>
              <a:t>, LSTM, and </a:t>
            </a:r>
            <a:r>
              <a:rPr lang="en-US" sz="2400" b="1" dirty="0" err="1">
                <a:latin typeface="Times New Roman" panose="02020603050405020304" pitchFamily="18" charset="0"/>
                <a:cs typeface="Times New Roman" panose="02020603050405020304" pitchFamily="18" charset="0"/>
              </a:rPr>
              <a:t>BiLSTM</a:t>
            </a:r>
            <a:r>
              <a:rPr lang="en-US" sz="2400" b="1" dirty="0">
                <a:latin typeface="Times New Roman" panose="02020603050405020304" pitchFamily="18" charset="0"/>
                <a:cs typeface="Times New Roman" panose="02020603050405020304" pitchFamily="18" charset="0"/>
              </a:rPr>
              <a:t> Models.</a:t>
            </a:r>
            <a:endParaRPr sz="2400" b="1" dirty="0">
              <a:latin typeface="Times New Roman" panose="02020603050405020304" pitchFamily="18" charset="0"/>
              <a:cs typeface="Times New Roman" pitchFamily="18" charset="0"/>
            </a:endParaRPr>
          </a:p>
        </p:txBody>
      </p:sp>
      <p:sp>
        <p:nvSpPr>
          <p:cNvPr id="12" name="TextBox 11"/>
          <p:cNvSpPr txBox="1"/>
          <p:nvPr/>
        </p:nvSpPr>
        <p:spPr>
          <a:xfrm>
            <a:off x="0" y="2928797"/>
            <a:ext cx="11795760" cy="461665"/>
          </a:xfrm>
          <a:prstGeom prst="rect">
            <a:avLst/>
          </a:prstGeom>
          <a:noFill/>
        </p:spPr>
        <p:txBody>
          <a:bodyPr wrap="square" rtlCol="0">
            <a:spAutoFit/>
          </a:bodyPr>
          <a:lstStyle/>
          <a:p>
            <a:pPr algn="ctr"/>
            <a:r>
              <a:rPr lang="en-US" sz="2400" dirty="0">
                <a:latin typeface="Times New Roman" pitchFamily="18" charset="0"/>
                <a:cs typeface="Times New Roman" pitchFamily="18" charset="0"/>
              </a:rPr>
              <a:t>CSE 4000: Project and Thesis</a:t>
            </a:r>
          </a:p>
        </p:txBody>
      </p:sp>
    </p:spTree>
    <p:extLst>
      <p:ext uri="{BB962C8B-B14F-4D97-AF65-F5344CB8AC3E}">
        <p14:creationId xmlns:p14="http://schemas.microsoft.com/office/powerpoint/2010/main" xmlns="" val="215656559"/>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715C3AE2-1ABA-4BB2-907B-02F82BC9D634}"/>
              </a:ext>
            </a:extLst>
          </p:cNvPr>
          <p:cNvSpPr/>
          <p:nvPr/>
        </p:nvSpPr>
        <p:spPr>
          <a:xfrm>
            <a:off x="1199072" y="701040"/>
            <a:ext cx="10023894" cy="640080"/>
          </a:xfrm>
          <a:prstGeom prst="rect">
            <a:avLst/>
          </a:prstGeom>
          <a:solidFill>
            <a:schemeClr val="bg1">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A3CAB072-F738-4F88-A1D5-15675F81E5BB}"/>
              </a:ext>
            </a:extLst>
          </p:cNvPr>
          <p:cNvSpPr/>
          <p:nvPr/>
        </p:nvSpPr>
        <p:spPr>
          <a:xfrm>
            <a:off x="4037163" y="629919"/>
            <a:ext cx="4442603" cy="707886"/>
          </a:xfrm>
          <a:prstGeom prst="rect">
            <a:avLst/>
          </a:prstGeom>
        </p:spPr>
        <p:txBody>
          <a:bodyPr wrap="square">
            <a:spAutoFit/>
          </a:bodyPr>
          <a:lstStyle/>
          <a:p>
            <a:pPr algn="ctr"/>
            <a:r>
              <a:rPr lang="en-US" sz="4000" dirty="0">
                <a:latin typeface="Times New Roman" panose="02020603050405020304" pitchFamily="18" charset="0"/>
                <a:cs typeface="Times New Roman" panose="02020603050405020304" pitchFamily="18" charset="0"/>
              </a:rPr>
              <a:t>Literature Review</a:t>
            </a:r>
          </a:p>
        </p:txBody>
      </p:sp>
      <p:sp>
        <p:nvSpPr>
          <p:cNvPr id="7" name="Slide Number Placeholder 6">
            <a:extLst>
              <a:ext uri="{FF2B5EF4-FFF2-40B4-BE49-F238E27FC236}">
                <a16:creationId xmlns:a16="http://schemas.microsoft.com/office/drawing/2014/main" xmlns="" id="{D76790FF-E8A7-44D8-9707-7AAD4B3C5399}"/>
              </a:ext>
            </a:extLst>
          </p:cNvPr>
          <p:cNvSpPr>
            <a:spLocks noGrp="1"/>
          </p:cNvSpPr>
          <p:nvPr>
            <p:ph type="sldNum" sz="quarter" idx="12"/>
          </p:nvPr>
        </p:nvSpPr>
        <p:spPr/>
        <p:txBody>
          <a:bodyPr/>
          <a:lstStyle/>
          <a:p>
            <a:fld id="{5A882AEB-466F-4274-942F-3CDF80EA56C5}" type="slidenum">
              <a:rPr lang="en-US" smtClean="0"/>
              <a:pPr/>
              <a:t>10</a:t>
            </a:fld>
            <a:endParaRPr lang="en-US"/>
          </a:p>
        </p:txBody>
      </p:sp>
      <p:graphicFrame>
        <p:nvGraphicFramePr>
          <p:cNvPr id="8" name="Table 7"/>
          <p:cNvGraphicFramePr>
            <a:graphicFrameLocks noGrp="1"/>
          </p:cNvGraphicFramePr>
          <p:nvPr>
            <p:extLst>
              <p:ext uri="{D42A27DB-BD31-4B8C-83A1-F6EECF244321}">
                <p14:modId xmlns:p14="http://schemas.microsoft.com/office/powerpoint/2010/main" xmlns="" val="734260035"/>
              </p:ext>
            </p:extLst>
          </p:nvPr>
        </p:nvGraphicFramePr>
        <p:xfrm>
          <a:off x="1188722" y="1519780"/>
          <a:ext cx="10354937" cy="3935640"/>
        </p:xfrm>
        <a:graphic>
          <a:graphicData uri="http://schemas.openxmlformats.org/drawingml/2006/table">
            <a:tbl>
              <a:tblPr firstRow="1" bandRow="1">
                <a:tableStyleId>{5C22544A-7EE6-4342-B048-85BDC9FD1C3A}</a:tableStyleId>
              </a:tblPr>
              <a:tblGrid>
                <a:gridCol w="1871978">
                  <a:extLst>
                    <a:ext uri="{9D8B030D-6E8A-4147-A177-3AD203B41FA5}">
                      <a16:colId xmlns:a16="http://schemas.microsoft.com/office/drawing/2014/main" xmlns="" val="20000"/>
                    </a:ext>
                  </a:extLst>
                </a:gridCol>
                <a:gridCol w="2173037">
                  <a:extLst>
                    <a:ext uri="{9D8B030D-6E8A-4147-A177-3AD203B41FA5}">
                      <a16:colId xmlns:a16="http://schemas.microsoft.com/office/drawing/2014/main" xmlns="" val="20001"/>
                    </a:ext>
                  </a:extLst>
                </a:gridCol>
                <a:gridCol w="878305">
                  <a:extLst>
                    <a:ext uri="{9D8B030D-6E8A-4147-A177-3AD203B41FA5}">
                      <a16:colId xmlns:a16="http://schemas.microsoft.com/office/drawing/2014/main" xmlns="" val="20002"/>
                    </a:ext>
                  </a:extLst>
                </a:gridCol>
                <a:gridCol w="938463">
                  <a:extLst>
                    <a:ext uri="{9D8B030D-6E8A-4147-A177-3AD203B41FA5}">
                      <a16:colId xmlns:a16="http://schemas.microsoft.com/office/drawing/2014/main" xmlns="" val="20003"/>
                    </a:ext>
                  </a:extLst>
                </a:gridCol>
                <a:gridCol w="1022684">
                  <a:extLst>
                    <a:ext uri="{9D8B030D-6E8A-4147-A177-3AD203B41FA5}">
                      <a16:colId xmlns:a16="http://schemas.microsoft.com/office/drawing/2014/main" xmlns="" val="20004"/>
                    </a:ext>
                  </a:extLst>
                </a:gridCol>
                <a:gridCol w="1047150">
                  <a:extLst>
                    <a:ext uri="{9D8B030D-6E8A-4147-A177-3AD203B41FA5}">
                      <a16:colId xmlns:a16="http://schemas.microsoft.com/office/drawing/2014/main" xmlns="" val="20005"/>
                    </a:ext>
                  </a:extLst>
                </a:gridCol>
                <a:gridCol w="733038">
                  <a:extLst>
                    <a:ext uri="{9D8B030D-6E8A-4147-A177-3AD203B41FA5}">
                      <a16:colId xmlns:a16="http://schemas.microsoft.com/office/drawing/2014/main" xmlns="" val="20006"/>
                    </a:ext>
                  </a:extLst>
                </a:gridCol>
                <a:gridCol w="747848">
                  <a:extLst>
                    <a:ext uri="{9D8B030D-6E8A-4147-A177-3AD203B41FA5}">
                      <a16:colId xmlns:a16="http://schemas.microsoft.com/office/drawing/2014/main" xmlns="" val="20007"/>
                    </a:ext>
                  </a:extLst>
                </a:gridCol>
                <a:gridCol w="942434">
                  <a:extLst>
                    <a:ext uri="{9D8B030D-6E8A-4147-A177-3AD203B41FA5}">
                      <a16:colId xmlns:a16="http://schemas.microsoft.com/office/drawing/2014/main" xmlns="" val="20008"/>
                    </a:ext>
                  </a:extLst>
                </a:gridCol>
              </a:tblGrid>
              <a:tr h="286571">
                <a:tc rowSpan="2">
                  <a:txBody>
                    <a:bodyPr/>
                    <a:lstStyle/>
                    <a:p>
                      <a:pPr algn="ctr"/>
                      <a:r>
                        <a:rPr lang="en-US" sz="1300" dirty="0">
                          <a:solidFill>
                            <a:schemeClr val="tx1"/>
                          </a:solidFill>
                          <a:latin typeface="+mn-lt"/>
                        </a:rPr>
                        <a:t>Author</a:t>
                      </a:r>
                    </a:p>
                  </a:txBody>
                  <a:tcPr anchor="ctr">
                    <a:solidFill>
                      <a:schemeClr val="accent6">
                        <a:lumMod val="40000"/>
                        <a:lumOff val="60000"/>
                      </a:schemeClr>
                    </a:solidFill>
                  </a:tcPr>
                </a:tc>
                <a:tc rowSpan="2">
                  <a:txBody>
                    <a:bodyPr/>
                    <a:lstStyle/>
                    <a:p>
                      <a:pPr algn="ctr"/>
                      <a:r>
                        <a:rPr lang="en-US" sz="1300" dirty="0">
                          <a:solidFill>
                            <a:schemeClr val="tx1"/>
                          </a:solidFill>
                          <a:latin typeface="+mn-lt"/>
                        </a:rPr>
                        <a:t>Title</a:t>
                      </a:r>
                    </a:p>
                  </a:txBody>
                  <a:tcPr anchor="ctr">
                    <a:solidFill>
                      <a:schemeClr val="accent6">
                        <a:lumMod val="40000"/>
                        <a:lumOff val="60000"/>
                      </a:schemeClr>
                    </a:solidFill>
                  </a:tcPr>
                </a:tc>
                <a:tc rowSpan="2">
                  <a:txBody>
                    <a:bodyPr/>
                    <a:lstStyle/>
                    <a:p>
                      <a:pPr algn="ctr"/>
                      <a:r>
                        <a:rPr lang="en-US" sz="1300" dirty="0">
                          <a:solidFill>
                            <a:schemeClr val="tx1"/>
                          </a:solidFill>
                          <a:latin typeface="+mn-lt"/>
                        </a:rPr>
                        <a:t>Year</a:t>
                      </a:r>
                    </a:p>
                  </a:txBody>
                  <a:tcPr anchor="ctr">
                    <a:solidFill>
                      <a:schemeClr val="accent6">
                        <a:lumMod val="40000"/>
                        <a:lumOff val="60000"/>
                      </a:schemeClr>
                    </a:solidFill>
                  </a:tcPr>
                </a:tc>
                <a:tc rowSpan="2">
                  <a:txBody>
                    <a:bodyPr/>
                    <a:lstStyle/>
                    <a:p>
                      <a:pPr algn="ctr"/>
                      <a:r>
                        <a:rPr lang="en-US" sz="1300" dirty="0">
                          <a:solidFill>
                            <a:schemeClr val="tx1"/>
                          </a:solidFill>
                          <a:latin typeface="+mn-lt"/>
                        </a:rPr>
                        <a:t>Work</a:t>
                      </a:r>
                    </a:p>
                  </a:txBody>
                  <a:tcPr anchor="ctr">
                    <a:solidFill>
                      <a:schemeClr val="accent6">
                        <a:lumMod val="40000"/>
                        <a:lumOff val="60000"/>
                      </a:schemeClr>
                    </a:solidFill>
                  </a:tcPr>
                </a:tc>
                <a:tc rowSpan="2">
                  <a:txBody>
                    <a:bodyPr/>
                    <a:lstStyle/>
                    <a:p>
                      <a:pPr algn="ctr"/>
                      <a:r>
                        <a:rPr lang="en-US" sz="1300" dirty="0">
                          <a:solidFill>
                            <a:schemeClr val="tx1"/>
                          </a:solidFill>
                          <a:latin typeface="+mn-lt"/>
                        </a:rPr>
                        <a:t>Algorithm</a:t>
                      </a:r>
                    </a:p>
                  </a:txBody>
                  <a:tcPr anchor="ctr">
                    <a:solidFill>
                      <a:schemeClr val="accent6">
                        <a:lumMod val="40000"/>
                        <a:lumOff val="60000"/>
                      </a:schemeClr>
                    </a:solidFill>
                  </a:tcPr>
                </a:tc>
                <a:tc gridSpan="4">
                  <a:txBody>
                    <a:bodyPr/>
                    <a:lstStyle/>
                    <a:p>
                      <a:pPr algn="ctr"/>
                      <a:r>
                        <a:rPr lang="en-US" sz="1300" dirty="0">
                          <a:solidFill>
                            <a:schemeClr val="tx1"/>
                          </a:solidFill>
                          <a:latin typeface="+mn-lt"/>
                        </a:rPr>
                        <a:t>Loss</a:t>
                      </a:r>
                    </a:p>
                  </a:txBody>
                  <a:tcPr anchor="ctr">
                    <a:solidFill>
                      <a:schemeClr val="accent6">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286571">
                <a:tc vMerge="1">
                  <a:txBody>
                    <a:bodyPr/>
                    <a:lstStyle/>
                    <a:p>
                      <a:endParaRPr lang="en-US" dirty="0">
                        <a:solidFill>
                          <a:schemeClr val="tx1"/>
                        </a:solidFill>
                      </a:endParaRPr>
                    </a:p>
                  </a:txBody>
                  <a:tcPr/>
                </a:tc>
                <a:tc vMerge="1">
                  <a:txBody>
                    <a:bodyPr/>
                    <a:lstStyle/>
                    <a:p>
                      <a:endParaRPr lang="en-US" dirty="0">
                        <a:solidFill>
                          <a:schemeClr val="tx1"/>
                        </a:solidFill>
                      </a:endParaRPr>
                    </a:p>
                  </a:txBody>
                  <a:tcPr/>
                </a:tc>
                <a:tc vMerge="1">
                  <a:txBody>
                    <a:bodyPr/>
                    <a:lstStyle/>
                    <a:p>
                      <a:endParaRPr lang="en-US" dirty="0">
                        <a:solidFill>
                          <a:schemeClr val="tx1"/>
                        </a:solidFill>
                      </a:endParaRPr>
                    </a:p>
                  </a:txBody>
                  <a:tcPr/>
                </a:tc>
                <a:tc vMerge="1">
                  <a:txBody>
                    <a:bodyPr/>
                    <a:lstStyle/>
                    <a:p>
                      <a:endParaRPr lang="en-US" dirty="0">
                        <a:solidFill>
                          <a:schemeClr val="tx1"/>
                        </a:solidFill>
                      </a:endParaRPr>
                    </a:p>
                  </a:txBody>
                  <a:tcPr/>
                </a:tc>
                <a:tc vMerge="1">
                  <a:txBody>
                    <a:bodyPr/>
                    <a:lstStyle/>
                    <a:p>
                      <a:endParaRPr lang="en-US" dirty="0">
                        <a:solidFill>
                          <a:schemeClr val="tx1"/>
                        </a:solidFill>
                      </a:endParaRPr>
                    </a:p>
                  </a:txBody>
                  <a:tcPr/>
                </a:tc>
                <a:tc>
                  <a:txBody>
                    <a:bodyPr/>
                    <a:lstStyle/>
                    <a:p>
                      <a:pPr algn="ctr"/>
                      <a:r>
                        <a:rPr lang="en-US" sz="1300" dirty="0">
                          <a:solidFill>
                            <a:schemeClr val="tx1"/>
                          </a:solidFill>
                          <a:latin typeface="+mn-lt"/>
                        </a:rPr>
                        <a:t>MSE</a:t>
                      </a:r>
                    </a:p>
                  </a:txBody>
                  <a:tcPr anchor="ctr">
                    <a:solidFill>
                      <a:schemeClr val="accent6">
                        <a:lumMod val="40000"/>
                        <a:lumOff val="60000"/>
                      </a:schemeClr>
                    </a:solidFill>
                  </a:tcPr>
                </a:tc>
                <a:tc>
                  <a:txBody>
                    <a:bodyPr/>
                    <a:lstStyle/>
                    <a:p>
                      <a:pPr algn="ctr"/>
                      <a:r>
                        <a:rPr lang="en-US" sz="1300" dirty="0">
                          <a:solidFill>
                            <a:schemeClr val="tx1"/>
                          </a:solidFill>
                          <a:latin typeface="+mn-lt"/>
                        </a:rPr>
                        <a:t>RMSE</a:t>
                      </a:r>
                    </a:p>
                  </a:txBody>
                  <a:tcPr anchor="ctr">
                    <a:solidFill>
                      <a:schemeClr val="accent6">
                        <a:lumMod val="40000"/>
                        <a:lumOff val="60000"/>
                      </a:schemeClr>
                    </a:solidFill>
                  </a:tcPr>
                </a:tc>
                <a:tc>
                  <a:txBody>
                    <a:bodyPr/>
                    <a:lstStyle/>
                    <a:p>
                      <a:pPr algn="ctr"/>
                      <a:r>
                        <a:rPr lang="en-US" sz="1300" dirty="0">
                          <a:solidFill>
                            <a:schemeClr val="tx1"/>
                          </a:solidFill>
                          <a:latin typeface="+mn-lt"/>
                        </a:rPr>
                        <a:t>MAE</a:t>
                      </a:r>
                    </a:p>
                  </a:txBody>
                  <a:tcPr anchor="ctr">
                    <a:solidFill>
                      <a:schemeClr val="accent6">
                        <a:lumMod val="40000"/>
                        <a:lumOff val="60000"/>
                      </a:schemeClr>
                    </a:solidFill>
                  </a:tcPr>
                </a:tc>
                <a:tc>
                  <a:txBody>
                    <a:bodyPr/>
                    <a:lstStyle/>
                    <a:p>
                      <a:pPr algn="ctr"/>
                      <a:r>
                        <a:rPr lang="en-US" sz="1300" dirty="0">
                          <a:solidFill>
                            <a:schemeClr val="tx1"/>
                          </a:solidFill>
                          <a:latin typeface="+mn-lt"/>
                        </a:rPr>
                        <a:t>MAPE</a:t>
                      </a:r>
                    </a:p>
                  </a:txBody>
                  <a:tcPr anchor="ctr">
                    <a:solidFill>
                      <a:schemeClr val="accent6">
                        <a:lumMod val="40000"/>
                        <a:lumOff val="60000"/>
                      </a:schemeClr>
                    </a:solidFill>
                  </a:tcPr>
                </a:tc>
                <a:extLst>
                  <a:ext uri="{0D108BD9-81ED-4DB2-BD59-A6C34878D82A}">
                    <a16:rowId xmlns:a16="http://schemas.microsoft.com/office/drawing/2014/main" xmlns="" val="10001"/>
                  </a:ext>
                </a:extLst>
              </a:tr>
              <a:tr h="1812700">
                <a:tc>
                  <a:txBody>
                    <a:bodyPr/>
                    <a:lstStyle/>
                    <a:p>
                      <a:pPr algn="ctr"/>
                      <a:r>
                        <a:rPr lang="en-US" sz="1300" dirty="0">
                          <a:latin typeface="+mn-lt"/>
                        </a:rPr>
                        <a:t>Lama, </a:t>
                      </a:r>
                      <a:r>
                        <a:rPr lang="en-US" sz="1300" dirty="0" err="1">
                          <a:latin typeface="+mn-lt"/>
                        </a:rPr>
                        <a:t>Achal</a:t>
                      </a:r>
                      <a:r>
                        <a:rPr lang="en-US" sz="1300" dirty="0">
                          <a:latin typeface="+mn-lt"/>
                        </a:rPr>
                        <a:t> and Singh, KN and Singh, </a:t>
                      </a:r>
                      <a:r>
                        <a:rPr lang="en-US" sz="1300" dirty="0" err="1">
                          <a:latin typeface="+mn-lt"/>
                        </a:rPr>
                        <a:t>Herojit</a:t>
                      </a:r>
                      <a:r>
                        <a:rPr lang="en-US" sz="1300" dirty="0">
                          <a:latin typeface="+mn-lt"/>
                        </a:rPr>
                        <a:t> and </a:t>
                      </a:r>
                      <a:r>
                        <a:rPr lang="en-US" sz="1300" dirty="0" err="1">
                          <a:latin typeface="+mn-lt"/>
                        </a:rPr>
                        <a:t>Shekhawat</a:t>
                      </a:r>
                      <a:r>
                        <a:rPr lang="en-US" sz="1300" dirty="0">
                          <a:latin typeface="+mn-lt"/>
                        </a:rPr>
                        <a:t>, Ravindra and Mishra[7]</a:t>
                      </a:r>
                    </a:p>
                  </a:txBody>
                  <a:tcPr anchor="ctr">
                    <a:solidFill>
                      <a:schemeClr val="accent6">
                        <a:lumMod val="40000"/>
                        <a:lumOff val="60000"/>
                      </a:schemeClr>
                    </a:solidFill>
                  </a:tcPr>
                </a:tc>
                <a:tc>
                  <a:txBody>
                    <a:bodyPr/>
                    <a:lstStyle/>
                    <a:p>
                      <a:pPr algn="ctr"/>
                      <a:r>
                        <a:rPr lang="en-US" sz="1300" dirty="0">
                          <a:latin typeface="+mn-lt"/>
                        </a:rPr>
                        <a:t>Forecasting monthly rainfall</a:t>
                      </a:r>
                      <a:r>
                        <a:rPr lang="en-US" sz="1300" baseline="0" dirty="0">
                          <a:latin typeface="+mn-lt"/>
                        </a:rPr>
                        <a:t>  </a:t>
                      </a:r>
                      <a:r>
                        <a:rPr lang="en-US" sz="1300" dirty="0">
                          <a:latin typeface="+mn-lt"/>
                        </a:rPr>
                        <a:t>of Sub‑Himalayan region of India using parametric and non‑parametric modelling approaches</a:t>
                      </a:r>
                    </a:p>
                  </a:txBody>
                  <a:tcPr anchor="ctr">
                    <a:solidFill>
                      <a:schemeClr val="accent6">
                        <a:lumMod val="40000"/>
                        <a:lumOff val="60000"/>
                      </a:schemeClr>
                    </a:solidFill>
                  </a:tcPr>
                </a:tc>
                <a:tc>
                  <a:txBody>
                    <a:bodyPr/>
                    <a:lstStyle/>
                    <a:p>
                      <a:pPr algn="ctr"/>
                      <a:r>
                        <a:rPr lang="en-US" sz="1300" dirty="0">
                          <a:latin typeface="+mn-lt"/>
                        </a:rPr>
                        <a:t>2021</a:t>
                      </a:r>
                    </a:p>
                  </a:txBody>
                  <a:tcPr anchor="ctr">
                    <a:solidFill>
                      <a:schemeClr val="accent6">
                        <a:lumMod val="40000"/>
                        <a:lumOff val="60000"/>
                      </a:schemeClr>
                    </a:solidFill>
                  </a:tcPr>
                </a:tc>
                <a:tc>
                  <a:txBody>
                    <a:bodyPr/>
                    <a:lstStyle/>
                    <a:p>
                      <a:pPr algn="ctr"/>
                      <a:r>
                        <a:rPr lang="en-US" sz="1300" dirty="0">
                          <a:latin typeface="+mn-lt"/>
                        </a:rPr>
                        <a:t>Rainfall</a:t>
                      </a:r>
                    </a:p>
                  </a:txBody>
                  <a:tcPr anchor="ctr">
                    <a:solidFill>
                      <a:schemeClr val="accent6">
                        <a:lumMod val="40000"/>
                        <a:lumOff val="60000"/>
                      </a:schemeClr>
                    </a:solidFill>
                  </a:tcPr>
                </a:tc>
                <a:tc>
                  <a:txBody>
                    <a:bodyPr/>
                    <a:lstStyle/>
                    <a:p>
                      <a:pPr algn="ctr"/>
                      <a:r>
                        <a:rPr lang="en-US" sz="1300" dirty="0">
                          <a:latin typeface="+mn-lt"/>
                        </a:rPr>
                        <a:t>SARIMA</a:t>
                      </a:r>
                    </a:p>
                  </a:txBody>
                  <a:tcPr anchor="ctr">
                    <a:solidFill>
                      <a:schemeClr val="accent6">
                        <a:lumMod val="40000"/>
                        <a:lumOff val="60000"/>
                      </a:schemeClr>
                    </a:solidFill>
                  </a:tcPr>
                </a:tc>
                <a:tc>
                  <a:txBody>
                    <a:bodyPr/>
                    <a:lstStyle/>
                    <a:p>
                      <a:pPr algn="ctr"/>
                      <a:endParaRPr lang="en-US" sz="1300" dirty="0">
                        <a:latin typeface="+mn-lt"/>
                      </a:endParaRPr>
                    </a:p>
                  </a:txBody>
                  <a:tcPr anchor="ctr">
                    <a:solidFill>
                      <a:schemeClr val="accent6">
                        <a:lumMod val="40000"/>
                        <a:lumOff val="60000"/>
                      </a:schemeClr>
                    </a:solidFill>
                  </a:tcPr>
                </a:tc>
                <a:tc>
                  <a:txBody>
                    <a:bodyPr/>
                    <a:lstStyle/>
                    <a:p>
                      <a:pPr algn="ctr"/>
                      <a:r>
                        <a:rPr lang="en-US" sz="1300" dirty="0">
                          <a:latin typeface="+mn-lt"/>
                        </a:rPr>
                        <a:t>83.81</a:t>
                      </a:r>
                    </a:p>
                  </a:txBody>
                  <a:tcPr anchor="ctr">
                    <a:solidFill>
                      <a:schemeClr val="accent6">
                        <a:lumMod val="40000"/>
                        <a:lumOff val="60000"/>
                      </a:schemeClr>
                    </a:solidFill>
                  </a:tcPr>
                </a:tc>
                <a:tc>
                  <a:txBody>
                    <a:bodyPr/>
                    <a:lstStyle/>
                    <a:p>
                      <a:pPr algn="ctr"/>
                      <a:endParaRPr lang="en-US" sz="1300" dirty="0">
                        <a:latin typeface="+mn-lt"/>
                      </a:endParaRPr>
                    </a:p>
                  </a:txBody>
                  <a:tcPr anchor="ctr">
                    <a:solidFill>
                      <a:schemeClr val="accent6">
                        <a:lumMod val="40000"/>
                        <a:lumOff val="60000"/>
                      </a:schemeClr>
                    </a:solidFill>
                  </a:tcPr>
                </a:tc>
                <a:tc>
                  <a:txBody>
                    <a:bodyPr/>
                    <a:lstStyle/>
                    <a:p>
                      <a:pPr algn="ctr"/>
                      <a:r>
                        <a:rPr lang="en-US" sz="1300" dirty="0">
                          <a:latin typeface="+mn-lt"/>
                        </a:rPr>
                        <a:t>39.27</a:t>
                      </a:r>
                    </a:p>
                  </a:txBody>
                  <a:tcPr anchor="ctr">
                    <a:solidFill>
                      <a:schemeClr val="accent6">
                        <a:lumMod val="40000"/>
                        <a:lumOff val="60000"/>
                      </a:schemeClr>
                    </a:solidFill>
                  </a:tcPr>
                </a:tc>
                <a:extLst>
                  <a:ext uri="{0D108BD9-81ED-4DB2-BD59-A6C34878D82A}">
                    <a16:rowId xmlns:a16="http://schemas.microsoft.com/office/drawing/2014/main" xmlns="" val="10002"/>
                  </a:ext>
                </a:extLst>
              </a:tr>
              <a:tr h="1543820">
                <a:tc>
                  <a:txBody>
                    <a:bodyPr/>
                    <a:lstStyle/>
                    <a:p>
                      <a:pPr algn="ctr"/>
                      <a:r>
                        <a:rPr lang="en-US" sz="1300" dirty="0" err="1">
                          <a:latin typeface="+mn-lt"/>
                        </a:rPr>
                        <a:t>Bedi</a:t>
                      </a:r>
                      <a:r>
                        <a:rPr lang="en-US" sz="1300" dirty="0">
                          <a:latin typeface="+mn-lt"/>
                        </a:rPr>
                        <a:t>, </a:t>
                      </a:r>
                      <a:r>
                        <a:rPr lang="en-US" sz="1300" dirty="0" err="1">
                          <a:latin typeface="+mn-lt"/>
                        </a:rPr>
                        <a:t>Jatin</a:t>
                      </a:r>
                      <a:r>
                        <a:rPr lang="en-US" sz="1300" dirty="0">
                          <a:latin typeface="+mn-lt"/>
                        </a:rPr>
                        <a:t> and </a:t>
                      </a:r>
                      <a:r>
                        <a:rPr lang="en-US" sz="1300" dirty="0" err="1">
                          <a:latin typeface="+mn-lt"/>
                        </a:rPr>
                        <a:t>Toshniwal</a:t>
                      </a:r>
                      <a:r>
                        <a:rPr lang="en-US" sz="1300" dirty="0">
                          <a:latin typeface="+mn-lt"/>
                        </a:rPr>
                        <a:t>, Durga[8]</a:t>
                      </a:r>
                    </a:p>
                  </a:txBody>
                  <a:tcPr anchor="ctr">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dirty="0">
                          <a:latin typeface="+mn-lt"/>
                        </a:rPr>
                        <a:t>A Hybrid Time Series Rainfall Prediction Model Using Neural Prophet and LS TM</a:t>
                      </a:r>
                      <a:endParaRPr lang="en-US" sz="1300" b="0" dirty="0">
                        <a:latin typeface="+mn-lt"/>
                      </a:endParaRPr>
                    </a:p>
                  </a:txBody>
                  <a:tcPr anchor="ctr">
                    <a:solidFill>
                      <a:schemeClr val="accent6">
                        <a:lumMod val="40000"/>
                        <a:lumOff val="60000"/>
                      </a:schemeClr>
                    </a:solidFill>
                  </a:tcPr>
                </a:tc>
                <a:tc>
                  <a:txBody>
                    <a:bodyPr/>
                    <a:lstStyle/>
                    <a:p>
                      <a:pPr algn="ctr"/>
                      <a:r>
                        <a:rPr lang="en-US" sz="1300" dirty="0">
                          <a:latin typeface="+mn-lt"/>
                        </a:rPr>
                        <a:t>2023</a:t>
                      </a:r>
                    </a:p>
                  </a:txBody>
                  <a:tcPr anchor="ctr">
                    <a:solidFill>
                      <a:schemeClr val="accent6">
                        <a:lumMod val="40000"/>
                        <a:lumOff val="60000"/>
                      </a:schemeClr>
                    </a:solidFill>
                  </a:tcPr>
                </a:tc>
                <a:tc>
                  <a:txBody>
                    <a:bodyPr/>
                    <a:lstStyle/>
                    <a:p>
                      <a:pPr algn="ctr"/>
                      <a:r>
                        <a:rPr lang="en-US" sz="1300" dirty="0">
                          <a:latin typeface="+mn-lt"/>
                        </a:rPr>
                        <a:t>Rainfall</a:t>
                      </a:r>
                    </a:p>
                  </a:txBody>
                  <a:tcPr anchor="ctr">
                    <a:solidFill>
                      <a:schemeClr val="accent6">
                        <a:lumMod val="40000"/>
                        <a:lumOff val="60000"/>
                      </a:schemeClr>
                    </a:solidFill>
                  </a:tcPr>
                </a:tc>
                <a:tc>
                  <a:txBody>
                    <a:bodyPr/>
                    <a:lstStyle/>
                    <a:p>
                      <a:pPr algn="ctr"/>
                      <a:r>
                        <a:rPr lang="en-US" sz="1300" b="0" i="0" kern="1200" dirty="0">
                          <a:solidFill>
                            <a:schemeClr val="dk1"/>
                          </a:solidFill>
                          <a:latin typeface="+mn-lt"/>
                          <a:ea typeface="+mn-ea"/>
                          <a:cs typeface="+mn-cs"/>
                        </a:rPr>
                        <a:t>LSTM + NP</a:t>
                      </a:r>
                      <a:endParaRPr lang="en-US" sz="1300" dirty="0">
                        <a:latin typeface="+mn-lt"/>
                      </a:endParaRPr>
                    </a:p>
                  </a:txBody>
                  <a:tcPr anchor="ctr">
                    <a:solidFill>
                      <a:schemeClr val="accent6">
                        <a:lumMod val="40000"/>
                        <a:lumOff val="60000"/>
                      </a:schemeClr>
                    </a:solidFill>
                  </a:tcPr>
                </a:tc>
                <a:tc>
                  <a:txBody>
                    <a:bodyPr/>
                    <a:lstStyle/>
                    <a:p>
                      <a:pPr algn="ctr"/>
                      <a:endParaRPr lang="en-US" sz="1300">
                        <a:latin typeface="+mn-lt"/>
                      </a:endParaRPr>
                    </a:p>
                  </a:txBody>
                  <a:tcPr anchor="ctr">
                    <a:solidFill>
                      <a:schemeClr val="accent6">
                        <a:lumMod val="40000"/>
                        <a:lumOff val="60000"/>
                      </a:schemeClr>
                    </a:solidFill>
                  </a:tcPr>
                </a:tc>
                <a:tc>
                  <a:txBody>
                    <a:bodyPr/>
                    <a:lstStyle/>
                    <a:p>
                      <a:pPr algn="ctr"/>
                      <a:r>
                        <a:rPr lang="en-US" sz="1300" b="0" i="0" kern="1200" dirty="0">
                          <a:solidFill>
                            <a:schemeClr val="dk1"/>
                          </a:solidFill>
                          <a:latin typeface="+mn-lt"/>
                          <a:ea typeface="+mn-ea"/>
                          <a:cs typeface="+mn-cs"/>
                        </a:rPr>
                        <a:t>0.25</a:t>
                      </a:r>
                      <a:endParaRPr lang="en-US" sz="1300" dirty="0">
                        <a:latin typeface="+mn-lt"/>
                      </a:endParaRPr>
                    </a:p>
                  </a:txBody>
                  <a:tcPr anchor="ctr">
                    <a:solidFill>
                      <a:schemeClr val="accent6">
                        <a:lumMod val="40000"/>
                        <a:lumOff val="60000"/>
                      </a:schemeClr>
                    </a:solidFill>
                  </a:tcPr>
                </a:tc>
                <a:tc>
                  <a:txBody>
                    <a:bodyPr/>
                    <a:lstStyle/>
                    <a:p>
                      <a:pPr algn="ctr"/>
                      <a:r>
                        <a:rPr lang="en-US" sz="1300" dirty="0">
                          <a:latin typeface="+mn-lt"/>
                        </a:rPr>
                        <a:t>0.16</a:t>
                      </a:r>
                    </a:p>
                  </a:txBody>
                  <a:tcPr anchor="ctr">
                    <a:solidFill>
                      <a:schemeClr val="accent6">
                        <a:lumMod val="40000"/>
                        <a:lumOff val="60000"/>
                      </a:schemeClr>
                    </a:solidFill>
                  </a:tcPr>
                </a:tc>
                <a:tc>
                  <a:txBody>
                    <a:bodyPr/>
                    <a:lstStyle/>
                    <a:p>
                      <a:pPr algn="ctr"/>
                      <a:endParaRPr lang="en-US" sz="1300" dirty="0">
                        <a:latin typeface="+mn-lt"/>
                      </a:endParaRPr>
                    </a:p>
                  </a:txBody>
                  <a:tcPr anchor="ctr">
                    <a:solidFill>
                      <a:schemeClr val="accent6">
                        <a:lumMod val="40000"/>
                        <a:lumOff val="60000"/>
                      </a:schemeClr>
                    </a:solidFill>
                  </a:tcPr>
                </a:tc>
                <a:extLst>
                  <a:ext uri="{0D108BD9-81ED-4DB2-BD59-A6C34878D82A}">
                    <a16:rowId xmlns:a16="http://schemas.microsoft.com/office/drawing/2014/main" xmlns="" val="10004"/>
                  </a:ext>
                </a:extLst>
              </a:tr>
            </a:tbl>
          </a:graphicData>
        </a:graphic>
      </p:graphicFrame>
      <p:sp>
        <p:nvSpPr>
          <p:cNvPr id="9" name="TextBox 8"/>
          <p:cNvSpPr txBox="1"/>
          <p:nvPr/>
        </p:nvSpPr>
        <p:spPr>
          <a:xfrm>
            <a:off x="1076960" y="5679440"/>
            <a:ext cx="10525760" cy="553998"/>
          </a:xfrm>
          <a:prstGeom prst="rect">
            <a:avLst/>
          </a:prstGeom>
          <a:noFill/>
          <a:ln>
            <a:solidFill>
              <a:srgbClr val="92D050"/>
            </a:solidFill>
          </a:ln>
        </p:spPr>
        <p:txBody>
          <a:bodyPr wrap="square" rtlCol="0">
            <a:spAutoFit/>
          </a:bodyPr>
          <a:lstStyle/>
          <a:p>
            <a:r>
              <a:rPr lang="en-US" sz="1000" dirty="0"/>
              <a:t>[7]Lama, </a:t>
            </a:r>
            <a:r>
              <a:rPr lang="en-US" sz="1000" dirty="0" err="1"/>
              <a:t>Achal</a:t>
            </a:r>
            <a:r>
              <a:rPr lang="en-US" sz="1000" dirty="0"/>
              <a:t>, et al. "Forecasting monthly rainfall of Sub-Himalayan region of India using parametric and non-parametric </a:t>
            </a:r>
            <a:r>
              <a:rPr lang="en-US" sz="1000" dirty="0" err="1"/>
              <a:t>modelling</a:t>
            </a:r>
            <a:r>
              <a:rPr lang="en-US" sz="1000" dirty="0"/>
              <a:t> approaches." </a:t>
            </a:r>
            <a:r>
              <a:rPr lang="en-US" sz="1000" i="1" dirty="0"/>
              <a:t>Modeling Earth Systems and Environment</a:t>
            </a:r>
            <a:r>
              <a:rPr lang="en-US" sz="1000" dirty="0"/>
              <a:t> (2021): 1-9.</a:t>
            </a:r>
          </a:p>
          <a:p>
            <a:r>
              <a:rPr lang="en-US" sz="1000" dirty="0"/>
              <a:t>[8]G. L. V. Prasad, B. R. </a:t>
            </a:r>
            <a:r>
              <a:rPr lang="en-US" sz="1000" dirty="0" err="1"/>
              <a:t>Teja</a:t>
            </a:r>
            <a:r>
              <a:rPr lang="en-US" sz="1000" dirty="0"/>
              <a:t>, T. </a:t>
            </a:r>
            <a:r>
              <a:rPr lang="en-US" sz="1000" dirty="0" err="1"/>
              <a:t>Haribabu</a:t>
            </a:r>
            <a:r>
              <a:rPr lang="en-US" sz="1000" dirty="0"/>
              <a:t>, G. N. </a:t>
            </a:r>
            <a:r>
              <a:rPr lang="en-US" sz="1000" dirty="0" err="1"/>
              <a:t>Pavani</a:t>
            </a:r>
            <a:r>
              <a:rPr lang="en-US" sz="1000" dirty="0"/>
              <a:t>, D. </a:t>
            </a:r>
            <a:r>
              <a:rPr lang="en-US" sz="1000" dirty="0" err="1"/>
              <a:t>Karunamma</a:t>
            </a:r>
            <a:r>
              <a:rPr lang="en-US" sz="1000" dirty="0"/>
              <a:t> and K. </a:t>
            </a:r>
            <a:r>
              <a:rPr lang="en-US" sz="1000" dirty="0" err="1"/>
              <a:t>Vivek</a:t>
            </a:r>
            <a:r>
              <a:rPr lang="en-US" sz="1000" dirty="0"/>
              <a:t>, "A Hybrid Time Series Rainfall Prediction Model Using Neural Prophet and LS TM," </a:t>
            </a:r>
            <a:r>
              <a:rPr lang="en-US" sz="1000" i="1" dirty="0"/>
              <a:t>2023 International Conference on Self Sustainable Artificial Intelligence Systems (ICSSAS)</a:t>
            </a:r>
            <a:r>
              <a:rPr lang="en-US" sz="1000" dirty="0"/>
              <a:t>, Erode, India, 2023, pp. 1582-1587, </a:t>
            </a:r>
            <a:r>
              <a:rPr lang="en-US" sz="1000" dirty="0" err="1"/>
              <a:t>doi</a:t>
            </a:r>
            <a:r>
              <a:rPr lang="en-US" sz="1000" dirty="0"/>
              <a:t>: 10.1109/ICSSAS57918.2023.10331827.</a:t>
            </a:r>
          </a:p>
        </p:txBody>
      </p:sp>
      <p:sp>
        <p:nvSpPr>
          <p:cNvPr id="10" name="Rectangle 9">
            <a:extLst>
              <a:ext uri="{FF2B5EF4-FFF2-40B4-BE49-F238E27FC236}">
                <a16:creationId xmlns:a16="http://schemas.microsoft.com/office/drawing/2014/main" xmlns="" id="{2D35A070-E91B-4D7B-9960-6A03AEC36ABF}"/>
              </a:ext>
            </a:extLst>
          </p:cNvPr>
          <p:cNvSpPr/>
          <p:nvPr/>
        </p:nvSpPr>
        <p:spPr>
          <a:xfrm>
            <a:off x="0" y="6405889"/>
            <a:ext cx="11109656" cy="276999"/>
          </a:xfrm>
          <a:prstGeom prst="rect">
            <a:avLst/>
          </a:prstGeom>
        </p:spPr>
        <p:txBody>
          <a:bodyPr wrap="square">
            <a:spAutoFit/>
          </a:bodyPr>
          <a:lstStyle/>
          <a:p>
            <a:pPr lvl="0" algn="ctr"/>
            <a:r>
              <a:rPr lang="en-US" sz="1200" dirty="0">
                <a:latin typeface="Times New Roman" panose="02020603050405020304" pitchFamily="18" charset="0"/>
                <a:cs typeface="Times New Roman" panose="02020603050405020304" pitchFamily="18" charset="0"/>
              </a:rPr>
              <a:t>Exploring Advanced Models for Time Series-Based Weather Forecasting in Bangladesh: A Comparative Analysis of ARIMA, SARIMA, </a:t>
            </a:r>
            <a:r>
              <a:rPr lang="en-US" sz="1200" dirty="0" err="1">
                <a:latin typeface="Times New Roman" panose="02020603050405020304" pitchFamily="18" charset="0"/>
                <a:cs typeface="Times New Roman" panose="02020603050405020304" pitchFamily="18" charset="0"/>
              </a:rPr>
              <a:t>FbProphet</a:t>
            </a:r>
            <a:r>
              <a:rPr lang="en-US" sz="1200" dirty="0">
                <a:latin typeface="Times New Roman" panose="02020603050405020304" pitchFamily="18" charset="0"/>
                <a:cs typeface="Times New Roman" panose="02020603050405020304" pitchFamily="18" charset="0"/>
              </a:rPr>
              <a:t>, LSTM, and </a:t>
            </a:r>
            <a:r>
              <a:rPr lang="en-US" sz="1200" dirty="0" err="1">
                <a:latin typeface="Times New Roman" panose="02020603050405020304" pitchFamily="18" charset="0"/>
                <a:cs typeface="Times New Roman" panose="02020603050405020304" pitchFamily="18" charset="0"/>
              </a:rPr>
              <a:t>BiLSTM</a:t>
            </a:r>
            <a:r>
              <a:rPr lang="en-US" sz="1200" dirty="0">
                <a:latin typeface="Times New Roman" panose="02020603050405020304" pitchFamily="18" charset="0"/>
                <a:cs typeface="Times New Roman" panose="02020603050405020304" pitchFamily="18" charset="0"/>
              </a:rPr>
              <a:t> Models.</a:t>
            </a:r>
            <a:endParaRPr lang="en-US" sz="1200" b="1" dirty="0">
              <a:latin typeface="Times New Roman" panose="02020603050405020304" pitchFamily="18" charset="0"/>
              <a:cs typeface="Times New Roman" pitchFamily="18" charset="0"/>
            </a:endParaRPr>
          </a:p>
        </p:txBody>
      </p:sp>
    </p:spTree>
    <p:extLst>
      <p:ext uri="{BB962C8B-B14F-4D97-AF65-F5344CB8AC3E}">
        <p14:creationId xmlns:p14="http://schemas.microsoft.com/office/powerpoint/2010/main" xmlns="" val="882026437"/>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xmlns="" id="{D76790FF-E8A7-44D8-9707-7AAD4B3C5399}"/>
              </a:ext>
            </a:extLst>
          </p:cNvPr>
          <p:cNvSpPr>
            <a:spLocks noGrp="1"/>
          </p:cNvSpPr>
          <p:nvPr>
            <p:ph type="sldNum" sz="quarter" idx="12"/>
          </p:nvPr>
        </p:nvSpPr>
        <p:spPr/>
        <p:txBody>
          <a:bodyPr/>
          <a:lstStyle/>
          <a:p>
            <a:fld id="{5A882AEB-466F-4274-942F-3CDF80EA56C5}" type="slidenum">
              <a:rPr lang="en-US" smtClean="0"/>
              <a:pPr/>
              <a:t>11</a:t>
            </a:fld>
            <a:endParaRPr lang="en-US"/>
          </a:p>
        </p:txBody>
      </p:sp>
      <p:sp>
        <p:nvSpPr>
          <p:cNvPr id="8" name="Rectangle 7">
            <a:extLst>
              <a:ext uri="{FF2B5EF4-FFF2-40B4-BE49-F238E27FC236}">
                <a16:creationId xmlns:a16="http://schemas.microsoft.com/office/drawing/2014/main" xmlns="" id="{536F9EA7-1029-4BEB-82A7-B5EC7BAA92AC}"/>
              </a:ext>
            </a:extLst>
          </p:cNvPr>
          <p:cNvSpPr/>
          <p:nvPr/>
        </p:nvSpPr>
        <p:spPr>
          <a:xfrm>
            <a:off x="1505317" y="388169"/>
            <a:ext cx="9518284" cy="762760"/>
          </a:xfrm>
          <a:prstGeom prst="rect">
            <a:avLst/>
          </a:prstGeom>
          <a:solidFill>
            <a:schemeClr val="bg1">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xmlns="" id="{713930A9-4BFD-42BE-9979-79F8C135B4E4}"/>
              </a:ext>
            </a:extLst>
          </p:cNvPr>
          <p:cNvSpPr>
            <a:spLocks noGrp="1"/>
          </p:cNvSpPr>
          <p:nvPr>
            <p:ph type="title"/>
          </p:nvPr>
        </p:nvSpPr>
        <p:spPr>
          <a:xfrm>
            <a:off x="4097069" y="388170"/>
            <a:ext cx="4438135" cy="762760"/>
          </a:xfrm>
        </p:spPr>
        <p:txBody>
          <a:bodyPr>
            <a:normAutofit/>
          </a:bodyPr>
          <a:lstStyle/>
          <a:p>
            <a:r>
              <a:rPr lang="en-US" sz="4000" dirty="0">
                <a:latin typeface="Times New Roman" panose="02020603050405020304" pitchFamily="18" charset="0"/>
                <a:cs typeface="Times New Roman" panose="02020603050405020304" pitchFamily="18" charset="0"/>
              </a:rPr>
              <a:t>Problem Statement</a:t>
            </a:r>
            <a:endParaRPr lang="en-US" sz="4000" dirty="0">
              <a:solidFill>
                <a:schemeClr val="accent1">
                  <a:lumMod val="75000"/>
                </a:schemeClr>
              </a:solidFill>
            </a:endParaRPr>
          </a:p>
        </p:txBody>
      </p:sp>
      <p:sp>
        <p:nvSpPr>
          <p:cNvPr id="2" name="TextBox 1">
            <a:extLst>
              <a:ext uri="{FF2B5EF4-FFF2-40B4-BE49-F238E27FC236}">
                <a16:creationId xmlns:a16="http://schemas.microsoft.com/office/drawing/2014/main" xmlns="" id="{16B4EAE9-3665-4169-A905-5FBA309A775E}"/>
              </a:ext>
            </a:extLst>
          </p:cNvPr>
          <p:cNvSpPr txBox="1"/>
          <p:nvPr/>
        </p:nvSpPr>
        <p:spPr>
          <a:xfrm>
            <a:off x="1371600" y="1713732"/>
            <a:ext cx="9982200" cy="2308324"/>
          </a:xfrm>
          <a:prstGeom prst="rect">
            <a:avLst/>
          </a:prstGeom>
          <a:noFill/>
        </p:spPr>
        <p:txBody>
          <a:bodyPr wrap="square" rtlCol="0">
            <a:spAutoFit/>
          </a:bodyPr>
          <a:lstStyle/>
          <a:p>
            <a:pPr algn="just">
              <a:lnSpc>
                <a:spcPct val="150000"/>
              </a:lnSpc>
            </a:pPr>
            <a:r>
              <a:rPr lang="en-US" sz="2400" dirty="0">
                <a:latin typeface="Times New Roman" panose="02020603050405020304" pitchFamily="18" charset="0"/>
                <a:cs typeface="Times New Roman" panose="02020603050405020304" pitchFamily="18" charset="0"/>
              </a:rPr>
              <a:t>The </a:t>
            </a:r>
            <a:r>
              <a:rPr lang="en-US" sz="2400" dirty="0" smtClean="0">
                <a:latin typeface="Times New Roman" panose="02020603050405020304" pitchFamily="18" charset="0"/>
                <a:cs typeface="Times New Roman" panose="02020603050405020304" pitchFamily="18" charset="0"/>
              </a:rPr>
              <a:t>purpose </a:t>
            </a:r>
            <a:r>
              <a:rPr lang="en-US" sz="2400" dirty="0">
                <a:latin typeface="Times New Roman" panose="02020603050405020304" pitchFamily="18" charset="0"/>
                <a:cs typeface="Times New Roman" panose="02020603050405020304" pitchFamily="18" charset="0"/>
              </a:rPr>
              <a:t>is to create a comprehensive weather forecasting model that uses deep learning and time series approaches to improve prediction accuracy, allowing for better decision-making and resource management in the face of more unexpected and extreme weather events.</a:t>
            </a:r>
          </a:p>
        </p:txBody>
      </p:sp>
      <p:sp>
        <p:nvSpPr>
          <p:cNvPr id="9" name="Rectangle 8">
            <a:extLst>
              <a:ext uri="{FF2B5EF4-FFF2-40B4-BE49-F238E27FC236}">
                <a16:creationId xmlns:a16="http://schemas.microsoft.com/office/drawing/2014/main" xmlns="" id="{00AD84CA-6A8B-4156-B4E8-EA173B83D8D3}"/>
              </a:ext>
            </a:extLst>
          </p:cNvPr>
          <p:cNvSpPr/>
          <p:nvPr/>
        </p:nvSpPr>
        <p:spPr>
          <a:xfrm>
            <a:off x="0" y="6405889"/>
            <a:ext cx="11109656" cy="276999"/>
          </a:xfrm>
          <a:prstGeom prst="rect">
            <a:avLst/>
          </a:prstGeom>
        </p:spPr>
        <p:txBody>
          <a:bodyPr wrap="square">
            <a:spAutoFit/>
          </a:bodyPr>
          <a:lstStyle/>
          <a:p>
            <a:pPr lvl="0" algn="ctr"/>
            <a:r>
              <a:rPr lang="en-US" sz="1200" dirty="0">
                <a:latin typeface="Times New Roman" panose="02020603050405020304" pitchFamily="18" charset="0"/>
                <a:cs typeface="Times New Roman" panose="02020603050405020304" pitchFamily="18" charset="0"/>
              </a:rPr>
              <a:t>Exploring Advanced Models for Time Series-Based Weather Forecasting in Bangladesh: A Comparative Analysis of ARIMA, SARIMA, </a:t>
            </a:r>
            <a:r>
              <a:rPr lang="en-US" sz="1200" dirty="0" err="1">
                <a:latin typeface="Times New Roman" panose="02020603050405020304" pitchFamily="18" charset="0"/>
                <a:cs typeface="Times New Roman" panose="02020603050405020304" pitchFamily="18" charset="0"/>
              </a:rPr>
              <a:t>FbProphet</a:t>
            </a:r>
            <a:r>
              <a:rPr lang="en-US" sz="1200" dirty="0">
                <a:latin typeface="Times New Roman" panose="02020603050405020304" pitchFamily="18" charset="0"/>
                <a:cs typeface="Times New Roman" panose="02020603050405020304" pitchFamily="18" charset="0"/>
              </a:rPr>
              <a:t>, LSTM, and </a:t>
            </a:r>
            <a:r>
              <a:rPr lang="en-US" sz="1200" dirty="0" err="1">
                <a:latin typeface="Times New Roman" panose="02020603050405020304" pitchFamily="18" charset="0"/>
                <a:cs typeface="Times New Roman" panose="02020603050405020304" pitchFamily="18" charset="0"/>
              </a:rPr>
              <a:t>BiLSTM</a:t>
            </a:r>
            <a:r>
              <a:rPr lang="en-US" sz="1200" dirty="0">
                <a:latin typeface="Times New Roman" panose="02020603050405020304" pitchFamily="18" charset="0"/>
                <a:cs typeface="Times New Roman" panose="02020603050405020304" pitchFamily="18" charset="0"/>
              </a:rPr>
              <a:t> Models.</a:t>
            </a:r>
            <a:endParaRPr lang="en-US" sz="1200" b="1" dirty="0">
              <a:latin typeface="Times New Roman" panose="02020603050405020304" pitchFamily="18" charset="0"/>
              <a:cs typeface="Times New Roman" pitchFamily="18" charset="0"/>
            </a:endParaRPr>
          </a:p>
        </p:txBody>
      </p:sp>
    </p:spTree>
    <p:extLst>
      <p:ext uri="{BB962C8B-B14F-4D97-AF65-F5344CB8AC3E}">
        <p14:creationId xmlns:p14="http://schemas.microsoft.com/office/powerpoint/2010/main" xmlns="" val="376126574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B0508660-DBCC-4F71-93FA-27153641210C}"/>
              </a:ext>
            </a:extLst>
          </p:cNvPr>
          <p:cNvSpPr/>
          <p:nvPr/>
        </p:nvSpPr>
        <p:spPr>
          <a:xfrm>
            <a:off x="1212173" y="489425"/>
            <a:ext cx="9518284" cy="762760"/>
          </a:xfrm>
          <a:prstGeom prst="rect">
            <a:avLst/>
          </a:prstGeom>
          <a:solidFill>
            <a:schemeClr val="bg1">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xmlns="" id="{3673885F-859F-4BDD-94DD-A99BFA9B0FDA}"/>
              </a:ext>
            </a:extLst>
          </p:cNvPr>
          <p:cNvSpPr txBox="1">
            <a:spLocks noGrp="1"/>
          </p:cNvSpPr>
          <p:nvPr>
            <p:ph type="title"/>
          </p:nvPr>
        </p:nvSpPr>
        <p:spPr>
          <a:xfrm>
            <a:off x="4746666" y="208024"/>
            <a:ext cx="244929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Times New Roman" panose="02020603050405020304" pitchFamily="18" charset="0"/>
                <a:cs typeface="Times New Roman" panose="02020603050405020304" pitchFamily="18" charset="0"/>
              </a:rPr>
              <a:t>Objectives</a:t>
            </a:r>
          </a:p>
        </p:txBody>
      </p:sp>
      <p:sp>
        <p:nvSpPr>
          <p:cNvPr id="7" name="Rectangle 6">
            <a:extLst>
              <a:ext uri="{FF2B5EF4-FFF2-40B4-BE49-F238E27FC236}">
                <a16:creationId xmlns:a16="http://schemas.microsoft.com/office/drawing/2014/main" xmlns="" id="{95F65739-0068-4138-948B-577C8AF7A2D3}"/>
              </a:ext>
            </a:extLst>
          </p:cNvPr>
          <p:cNvSpPr/>
          <p:nvPr/>
        </p:nvSpPr>
        <p:spPr>
          <a:xfrm>
            <a:off x="1030200" y="1279729"/>
            <a:ext cx="9882230" cy="4062651"/>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150" dirty="0">
                <a:latin typeface="Times New Roman" pitchFamily="18" charset="0"/>
                <a:cs typeface="Times New Roman" pitchFamily="18" charset="0"/>
              </a:rPr>
              <a:t>To collect up to date historical weather data of Bangladesh.</a:t>
            </a:r>
          </a:p>
          <a:p>
            <a:pPr marL="342900" indent="-342900" algn="just">
              <a:lnSpc>
                <a:spcPct val="150000"/>
              </a:lnSpc>
              <a:buFont typeface="Arial" panose="020B0604020202020204" pitchFamily="34" charset="0"/>
              <a:buChar char="•"/>
            </a:pPr>
            <a:r>
              <a:rPr lang="en-US" sz="2150" dirty="0">
                <a:latin typeface="Times New Roman" pitchFamily="18" charset="0"/>
                <a:cs typeface="Times New Roman" pitchFamily="18" charset="0"/>
              </a:rPr>
              <a:t>To apply Time Series and Deep Learning models(ARIMA, SARIMA, Prophet, LSTM, </a:t>
            </a:r>
            <a:r>
              <a:rPr lang="en-US" sz="2150" dirty="0" err="1">
                <a:latin typeface="Times New Roman" pitchFamily="18" charset="0"/>
                <a:cs typeface="Times New Roman" pitchFamily="18" charset="0"/>
              </a:rPr>
              <a:t>BiLSTM</a:t>
            </a:r>
            <a:r>
              <a:rPr lang="en-US" sz="2150" dirty="0">
                <a:latin typeface="Times New Roman" pitchFamily="18" charset="0"/>
                <a:cs typeface="Times New Roman" pitchFamily="18" charset="0"/>
              </a:rPr>
              <a:t>) to capture comprehensive patterns in weather conditions.</a:t>
            </a:r>
          </a:p>
          <a:p>
            <a:pPr marL="342900" indent="-342900" algn="just">
              <a:lnSpc>
                <a:spcPct val="150000"/>
              </a:lnSpc>
              <a:buFont typeface="Arial" panose="020B0604020202020204" pitchFamily="34" charset="0"/>
              <a:buChar char="•"/>
            </a:pPr>
            <a:r>
              <a:rPr lang="en-US" sz="2150" dirty="0">
                <a:latin typeface="Times New Roman" pitchFamily="18" charset="0"/>
                <a:cs typeface="Times New Roman" pitchFamily="18" charset="0"/>
              </a:rPr>
              <a:t>To predict future trend &amp; weather of Bangladesh to uncover latent hierarchical patterns in the weather dataset for a deeper understanding.</a:t>
            </a:r>
          </a:p>
          <a:p>
            <a:pPr marL="342900" indent="-342900" algn="just">
              <a:lnSpc>
                <a:spcPct val="150000"/>
              </a:lnSpc>
              <a:buFont typeface="Arial" panose="020B0604020202020204" pitchFamily="34" charset="0"/>
              <a:buChar char="•"/>
            </a:pPr>
            <a:r>
              <a:rPr lang="en-US" sz="2150" dirty="0">
                <a:latin typeface="Times New Roman" pitchFamily="18" charset="0"/>
                <a:cs typeface="Times New Roman" pitchFamily="18" charset="0"/>
              </a:rPr>
              <a:t>To enhance/optimize performance through advanced modeling and observational techniques in terms of MSE, RMSE, MAE, MAPE.</a:t>
            </a:r>
          </a:p>
          <a:p>
            <a:pPr marL="342900" indent="-342900" algn="just">
              <a:lnSpc>
                <a:spcPct val="150000"/>
              </a:lnSpc>
              <a:buFont typeface="Arial" panose="020B0604020202020204" pitchFamily="34" charset="0"/>
              <a:buChar char="•"/>
            </a:pPr>
            <a:r>
              <a:rPr lang="en-US" sz="2150" dirty="0">
                <a:latin typeface="Times New Roman" pitchFamily="18" charset="0"/>
                <a:cs typeface="Times New Roman" pitchFamily="18" charset="0"/>
              </a:rPr>
              <a:t>To inform government about our research </a:t>
            </a:r>
            <a:r>
              <a:rPr lang="en-US" sz="2150" dirty="0" smtClean="0">
                <a:latin typeface="Times New Roman" pitchFamily="18" charset="0"/>
                <a:cs typeface="Times New Roman" pitchFamily="18" charset="0"/>
              </a:rPr>
              <a:t>findings.</a:t>
            </a:r>
            <a:endParaRPr lang="en-US" sz="2150" dirty="0">
              <a:latin typeface="Times New Roman" pitchFamily="18" charset="0"/>
              <a:cs typeface="Times New Roman" pitchFamily="18" charset="0"/>
            </a:endParaRPr>
          </a:p>
        </p:txBody>
      </p:sp>
      <p:sp>
        <p:nvSpPr>
          <p:cNvPr id="10" name="Slide Number Placeholder 9">
            <a:extLst>
              <a:ext uri="{FF2B5EF4-FFF2-40B4-BE49-F238E27FC236}">
                <a16:creationId xmlns:a16="http://schemas.microsoft.com/office/drawing/2014/main" xmlns="" id="{E66F6788-76FF-4097-8EBF-DBB817E8616D}"/>
              </a:ext>
            </a:extLst>
          </p:cNvPr>
          <p:cNvSpPr>
            <a:spLocks noGrp="1"/>
          </p:cNvSpPr>
          <p:nvPr>
            <p:ph type="sldNum" sz="quarter" idx="12"/>
          </p:nvPr>
        </p:nvSpPr>
        <p:spPr/>
        <p:txBody>
          <a:bodyPr/>
          <a:lstStyle/>
          <a:p>
            <a:fld id="{5A882AEB-466F-4274-942F-3CDF80EA56C5}" type="slidenum">
              <a:rPr lang="en-US" smtClean="0"/>
              <a:pPr/>
              <a:t>12</a:t>
            </a:fld>
            <a:endParaRPr lang="en-US"/>
          </a:p>
        </p:txBody>
      </p:sp>
      <p:sp>
        <p:nvSpPr>
          <p:cNvPr id="8" name="Rectangle 7">
            <a:extLst>
              <a:ext uri="{FF2B5EF4-FFF2-40B4-BE49-F238E27FC236}">
                <a16:creationId xmlns:a16="http://schemas.microsoft.com/office/drawing/2014/main" xmlns="" id="{6D415378-312E-4F6C-B14F-968FB1D2F072}"/>
              </a:ext>
            </a:extLst>
          </p:cNvPr>
          <p:cNvSpPr/>
          <p:nvPr/>
        </p:nvSpPr>
        <p:spPr>
          <a:xfrm>
            <a:off x="0" y="6405889"/>
            <a:ext cx="11109656" cy="276999"/>
          </a:xfrm>
          <a:prstGeom prst="rect">
            <a:avLst/>
          </a:prstGeom>
        </p:spPr>
        <p:txBody>
          <a:bodyPr wrap="square">
            <a:spAutoFit/>
          </a:bodyPr>
          <a:lstStyle/>
          <a:p>
            <a:pPr lvl="0" algn="ctr"/>
            <a:r>
              <a:rPr lang="en-US" sz="1200" dirty="0">
                <a:latin typeface="Times New Roman" panose="02020603050405020304" pitchFamily="18" charset="0"/>
                <a:cs typeface="Times New Roman" panose="02020603050405020304" pitchFamily="18" charset="0"/>
              </a:rPr>
              <a:t>Exploring Advanced Models for Time Series-Based Weather Forecasting in Bangladesh: A Comparative Analysis of ARIMA, SARIMA, </a:t>
            </a:r>
            <a:r>
              <a:rPr lang="en-US" sz="1200" dirty="0" err="1">
                <a:latin typeface="Times New Roman" panose="02020603050405020304" pitchFamily="18" charset="0"/>
                <a:cs typeface="Times New Roman" panose="02020603050405020304" pitchFamily="18" charset="0"/>
              </a:rPr>
              <a:t>FbProphet</a:t>
            </a:r>
            <a:r>
              <a:rPr lang="en-US" sz="1200" dirty="0">
                <a:latin typeface="Times New Roman" panose="02020603050405020304" pitchFamily="18" charset="0"/>
                <a:cs typeface="Times New Roman" panose="02020603050405020304" pitchFamily="18" charset="0"/>
              </a:rPr>
              <a:t>, LSTM, and </a:t>
            </a:r>
            <a:r>
              <a:rPr lang="en-US" sz="1200" dirty="0" err="1">
                <a:latin typeface="Times New Roman" panose="02020603050405020304" pitchFamily="18" charset="0"/>
                <a:cs typeface="Times New Roman" panose="02020603050405020304" pitchFamily="18" charset="0"/>
              </a:rPr>
              <a:t>BiLSTM</a:t>
            </a:r>
            <a:r>
              <a:rPr lang="en-US" sz="1200" dirty="0">
                <a:latin typeface="Times New Roman" panose="02020603050405020304" pitchFamily="18" charset="0"/>
                <a:cs typeface="Times New Roman" panose="02020603050405020304" pitchFamily="18" charset="0"/>
              </a:rPr>
              <a:t> Models.</a:t>
            </a:r>
            <a:endParaRPr lang="en-US" sz="1200" b="1" dirty="0">
              <a:latin typeface="Times New Roman" panose="02020603050405020304" pitchFamily="18" charset="0"/>
              <a:cs typeface="Times New Roman" pitchFamily="18" charset="0"/>
            </a:endParaRPr>
          </a:p>
        </p:txBody>
      </p:sp>
    </p:spTree>
    <p:extLst>
      <p:ext uri="{BB962C8B-B14F-4D97-AF65-F5344CB8AC3E}">
        <p14:creationId xmlns:p14="http://schemas.microsoft.com/office/powerpoint/2010/main" xmlns="" val="4265325613"/>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A826C7FA-2575-4205-96B4-3AAE344200F3}"/>
              </a:ext>
            </a:extLst>
          </p:cNvPr>
          <p:cNvSpPr/>
          <p:nvPr/>
        </p:nvSpPr>
        <p:spPr>
          <a:xfrm>
            <a:off x="1429117" y="477068"/>
            <a:ext cx="9518284" cy="773077"/>
          </a:xfrm>
          <a:prstGeom prst="rect">
            <a:avLst/>
          </a:prstGeom>
          <a:solidFill>
            <a:schemeClr val="bg1">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2600DB06-53D1-49B5-925E-40C7627FB608}"/>
              </a:ext>
            </a:extLst>
          </p:cNvPr>
          <p:cNvSpPr>
            <a:spLocks noGrp="1"/>
          </p:cNvSpPr>
          <p:nvPr>
            <p:ph type="title"/>
          </p:nvPr>
        </p:nvSpPr>
        <p:spPr>
          <a:xfrm>
            <a:off x="4475728" y="483079"/>
            <a:ext cx="2869952" cy="759126"/>
          </a:xfrm>
        </p:spPr>
        <p:txBody>
          <a:bodyPr>
            <a:normAutofit/>
          </a:bodyPr>
          <a:lstStyle/>
          <a:p>
            <a:pPr marL="457200" indent="-457200"/>
            <a:r>
              <a:rPr lang="en-US" sz="4000" dirty="0">
                <a:latin typeface="Times New Roman" panose="02020603050405020304" pitchFamily="18" charset="0"/>
                <a:cs typeface="Times New Roman" panose="02020603050405020304" pitchFamily="18" charset="0"/>
              </a:rPr>
              <a:t>       Dataset</a:t>
            </a:r>
          </a:p>
        </p:txBody>
      </p:sp>
      <p:sp>
        <p:nvSpPr>
          <p:cNvPr id="8" name="Slide Number Placeholder 7">
            <a:extLst>
              <a:ext uri="{FF2B5EF4-FFF2-40B4-BE49-F238E27FC236}">
                <a16:creationId xmlns:a16="http://schemas.microsoft.com/office/drawing/2014/main" xmlns="" id="{1782C642-011B-4680-B44E-2A620181566A}"/>
              </a:ext>
            </a:extLst>
          </p:cNvPr>
          <p:cNvSpPr>
            <a:spLocks noGrp="1"/>
          </p:cNvSpPr>
          <p:nvPr>
            <p:ph type="sldNum" sz="quarter" idx="12"/>
          </p:nvPr>
        </p:nvSpPr>
        <p:spPr/>
        <p:txBody>
          <a:bodyPr/>
          <a:lstStyle/>
          <a:p>
            <a:fld id="{5A882AEB-466F-4274-942F-3CDF80EA56C5}" type="slidenum">
              <a:rPr lang="en-US" smtClean="0"/>
              <a:pPr/>
              <a:t>13</a:t>
            </a:fld>
            <a:endParaRPr lang="en-US"/>
          </a:p>
        </p:txBody>
      </p:sp>
      <p:pic>
        <p:nvPicPr>
          <p:cNvPr id="3" name="Picture 2">
            <a:extLst>
              <a:ext uri="{FF2B5EF4-FFF2-40B4-BE49-F238E27FC236}">
                <a16:creationId xmlns:a16="http://schemas.microsoft.com/office/drawing/2014/main" xmlns="" id="{62B7C8E7-54B2-4AA6-A61D-1930ACF74142}"/>
              </a:ext>
            </a:extLst>
          </p:cNvPr>
          <p:cNvPicPr>
            <a:picLocks noChangeAspect="1"/>
          </p:cNvPicPr>
          <p:nvPr/>
        </p:nvPicPr>
        <p:blipFill>
          <a:blip r:embed="rId2"/>
          <a:stretch>
            <a:fillRect/>
          </a:stretch>
        </p:blipFill>
        <p:spPr>
          <a:xfrm>
            <a:off x="1681150" y="1532599"/>
            <a:ext cx="8864949" cy="3773017"/>
          </a:xfrm>
          <a:prstGeom prst="rect">
            <a:avLst/>
          </a:prstGeom>
        </p:spPr>
      </p:pic>
      <p:sp>
        <p:nvSpPr>
          <p:cNvPr id="4" name="TextBox 3">
            <a:extLst>
              <a:ext uri="{FF2B5EF4-FFF2-40B4-BE49-F238E27FC236}">
                <a16:creationId xmlns:a16="http://schemas.microsoft.com/office/drawing/2014/main" xmlns="" id="{38CE708A-FDCC-4CE0-A30B-4C1A8CBAB8AA}"/>
              </a:ext>
            </a:extLst>
          </p:cNvPr>
          <p:cNvSpPr txBox="1"/>
          <p:nvPr/>
        </p:nvSpPr>
        <p:spPr>
          <a:xfrm>
            <a:off x="1835516" y="5569044"/>
            <a:ext cx="9518284" cy="369332"/>
          </a:xfrm>
          <a:prstGeom prst="rect">
            <a:avLst/>
          </a:prstGeom>
          <a:noFill/>
          <a:ln>
            <a:solidFill>
              <a:srgbClr val="92D050"/>
            </a:solidFill>
          </a:ln>
        </p:spPr>
        <p:txBody>
          <a:bodyPr wrap="square" rtlCol="0">
            <a:spAutoFit/>
          </a:bodyPr>
          <a:lstStyle/>
          <a:p>
            <a:pPr algn="just"/>
            <a:r>
              <a:rPr lang="en-US" b="1" dirty="0"/>
              <a:t>Data Source Link</a:t>
            </a:r>
            <a:r>
              <a:rPr lang="en-US" dirty="0"/>
              <a:t>: https://open-meteo.com/en/docs/historical-weather-api</a:t>
            </a:r>
            <a:endParaRPr lang="en-US" dirty="0">
              <a:effectLst/>
            </a:endParaRPr>
          </a:p>
        </p:txBody>
      </p:sp>
      <p:sp>
        <p:nvSpPr>
          <p:cNvPr id="9" name="Rectangle 8">
            <a:extLst>
              <a:ext uri="{FF2B5EF4-FFF2-40B4-BE49-F238E27FC236}">
                <a16:creationId xmlns:a16="http://schemas.microsoft.com/office/drawing/2014/main" xmlns="" id="{9ED17F19-D4B4-474D-886D-2EED327C91BB}"/>
              </a:ext>
            </a:extLst>
          </p:cNvPr>
          <p:cNvSpPr/>
          <p:nvPr/>
        </p:nvSpPr>
        <p:spPr>
          <a:xfrm>
            <a:off x="0" y="6405889"/>
            <a:ext cx="11109656" cy="276999"/>
          </a:xfrm>
          <a:prstGeom prst="rect">
            <a:avLst/>
          </a:prstGeom>
        </p:spPr>
        <p:txBody>
          <a:bodyPr wrap="square">
            <a:spAutoFit/>
          </a:bodyPr>
          <a:lstStyle/>
          <a:p>
            <a:pPr lvl="0" algn="ctr"/>
            <a:r>
              <a:rPr lang="en-US" sz="1200" dirty="0">
                <a:latin typeface="Times New Roman" panose="02020603050405020304" pitchFamily="18" charset="0"/>
                <a:cs typeface="Times New Roman" panose="02020603050405020304" pitchFamily="18" charset="0"/>
              </a:rPr>
              <a:t>Exploring Advanced Models for Time Series-Based Weather Forecasting in Bangladesh: A Comparative Analysis of ARIMA, SARIMA, </a:t>
            </a:r>
            <a:r>
              <a:rPr lang="en-US" sz="1200" dirty="0" err="1">
                <a:latin typeface="Times New Roman" panose="02020603050405020304" pitchFamily="18" charset="0"/>
                <a:cs typeface="Times New Roman" panose="02020603050405020304" pitchFamily="18" charset="0"/>
              </a:rPr>
              <a:t>FbProphet</a:t>
            </a:r>
            <a:r>
              <a:rPr lang="en-US" sz="1200" dirty="0">
                <a:latin typeface="Times New Roman" panose="02020603050405020304" pitchFamily="18" charset="0"/>
                <a:cs typeface="Times New Roman" panose="02020603050405020304" pitchFamily="18" charset="0"/>
              </a:rPr>
              <a:t>, LSTM, and </a:t>
            </a:r>
            <a:r>
              <a:rPr lang="en-US" sz="1200" dirty="0" err="1">
                <a:latin typeface="Times New Roman" panose="02020603050405020304" pitchFamily="18" charset="0"/>
                <a:cs typeface="Times New Roman" panose="02020603050405020304" pitchFamily="18" charset="0"/>
              </a:rPr>
              <a:t>BiLSTM</a:t>
            </a:r>
            <a:r>
              <a:rPr lang="en-US" sz="1200" dirty="0">
                <a:latin typeface="Times New Roman" panose="02020603050405020304" pitchFamily="18" charset="0"/>
                <a:cs typeface="Times New Roman" panose="02020603050405020304" pitchFamily="18" charset="0"/>
              </a:rPr>
              <a:t> Models.</a:t>
            </a:r>
            <a:endParaRPr lang="en-US" sz="1200" b="1" dirty="0">
              <a:latin typeface="Times New Roman" panose="02020603050405020304" pitchFamily="18" charset="0"/>
              <a:cs typeface="Times New Roman" pitchFamily="18" charset="0"/>
            </a:endParaRPr>
          </a:p>
        </p:txBody>
      </p:sp>
    </p:spTree>
    <p:extLst>
      <p:ext uri="{BB962C8B-B14F-4D97-AF65-F5344CB8AC3E}">
        <p14:creationId xmlns:p14="http://schemas.microsoft.com/office/powerpoint/2010/main" xmlns="" val="42876567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A826C7FA-2575-4205-96B4-3AAE344200F3}"/>
              </a:ext>
            </a:extLst>
          </p:cNvPr>
          <p:cNvSpPr/>
          <p:nvPr/>
        </p:nvSpPr>
        <p:spPr>
          <a:xfrm>
            <a:off x="1429117" y="477068"/>
            <a:ext cx="9518284" cy="773077"/>
          </a:xfrm>
          <a:prstGeom prst="rect">
            <a:avLst/>
          </a:prstGeom>
          <a:solidFill>
            <a:schemeClr val="bg1">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2600DB06-53D1-49B5-925E-40C7627FB608}"/>
              </a:ext>
            </a:extLst>
          </p:cNvPr>
          <p:cNvSpPr>
            <a:spLocks noGrp="1"/>
          </p:cNvSpPr>
          <p:nvPr>
            <p:ph type="title"/>
          </p:nvPr>
        </p:nvSpPr>
        <p:spPr>
          <a:xfrm>
            <a:off x="1449238" y="483079"/>
            <a:ext cx="9480430" cy="759126"/>
          </a:xfrm>
        </p:spPr>
        <p:txBody>
          <a:bodyPr>
            <a:normAutofit/>
          </a:bodyPr>
          <a:lstStyle/>
          <a:p>
            <a:pPr marL="457200" indent="-457200" algn="ctr"/>
            <a:r>
              <a:rPr lang="en-US" sz="4000" dirty="0">
                <a:latin typeface="Times New Roman" panose="02020603050405020304" pitchFamily="18" charset="0"/>
                <a:cs typeface="Times New Roman" panose="02020603050405020304" pitchFamily="18" charset="0"/>
              </a:rPr>
              <a:t>Dataset: Features</a:t>
            </a:r>
          </a:p>
        </p:txBody>
      </p:sp>
      <p:sp>
        <p:nvSpPr>
          <p:cNvPr id="8" name="Slide Number Placeholder 7">
            <a:extLst>
              <a:ext uri="{FF2B5EF4-FFF2-40B4-BE49-F238E27FC236}">
                <a16:creationId xmlns:a16="http://schemas.microsoft.com/office/drawing/2014/main" xmlns="" id="{1782C642-011B-4680-B44E-2A620181566A}"/>
              </a:ext>
            </a:extLst>
          </p:cNvPr>
          <p:cNvSpPr>
            <a:spLocks noGrp="1"/>
          </p:cNvSpPr>
          <p:nvPr>
            <p:ph type="sldNum" sz="quarter" idx="12"/>
          </p:nvPr>
        </p:nvSpPr>
        <p:spPr/>
        <p:txBody>
          <a:bodyPr/>
          <a:lstStyle/>
          <a:p>
            <a:fld id="{5A882AEB-466F-4274-942F-3CDF80EA56C5}" type="slidenum">
              <a:rPr lang="en-US" smtClean="0"/>
              <a:pPr/>
              <a:t>14</a:t>
            </a:fld>
            <a:endParaRPr lang="en-US"/>
          </a:p>
        </p:txBody>
      </p:sp>
      <p:sp>
        <p:nvSpPr>
          <p:cNvPr id="4" name="TextBox 3">
            <a:extLst>
              <a:ext uri="{FF2B5EF4-FFF2-40B4-BE49-F238E27FC236}">
                <a16:creationId xmlns:a16="http://schemas.microsoft.com/office/drawing/2014/main" xmlns="" id="{38CE708A-FDCC-4CE0-A30B-4C1A8CBAB8AA}"/>
              </a:ext>
            </a:extLst>
          </p:cNvPr>
          <p:cNvSpPr txBox="1"/>
          <p:nvPr/>
        </p:nvSpPr>
        <p:spPr>
          <a:xfrm>
            <a:off x="1679284" y="1763945"/>
            <a:ext cx="3367169" cy="1754326"/>
          </a:xfrm>
          <a:prstGeom prst="rect">
            <a:avLst/>
          </a:prstGeom>
          <a:noFill/>
        </p:spPr>
        <p:txBody>
          <a:bodyPr wrap="square" rtlCol="0">
            <a:spAutoFit/>
          </a:bodyPr>
          <a:lstStyle/>
          <a:p>
            <a:pPr algn="just"/>
            <a:r>
              <a:rPr lang="en-US" b="1" dirty="0"/>
              <a:t>Total features</a:t>
            </a:r>
            <a:r>
              <a:rPr lang="en-US" dirty="0"/>
              <a:t>: 14 </a:t>
            </a:r>
          </a:p>
          <a:p>
            <a:pPr algn="just"/>
            <a:r>
              <a:rPr lang="en-US" b="1" dirty="0"/>
              <a:t>Total unique values</a:t>
            </a:r>
            <a:r>
              <a:rPr lang="en-US" dirty="0"/>
              <a:t>: 5735</a:t>
            </a:r>
          </a:p>
          <a:p>
            <a:pPr algn="just"/>
            <a:r>
              <a:rPr lang="en-US" b="1" dirty="0"/>
              <a:t>Dominant Features</a:t>
            </a:r>
            <a:r>
              <a:rPr lang="en-US" dirty="0"/>
              <a:t>: </a:t>
            </a:r>
          </a:p>
          <a:p>
            <a:pPr marL="285750" indent="-285750" algn="just">
              <a:buFont typeface="Arial" panose="020B0604020202020204" pitchFamily="34" charset="0"/>
              <a:buChar char="•"/>
            </a:pPr>
            <a:r>
              <a:rPr lang="en-US" dirty="0"/>
              <a:t>time</a:t>
            </a:r>
          </a:p>
          <a:p>
            <a:pPr marL="285750" indent="-285750" algn="just">
              <a:buFont typeface="Arial" panose="020B0604020202020204" pitchFamily="34" charset="0"/>
              <a:buChar char="•"/>
            </a:pPr>
            <a:r>
              <a:rPr lang="en-US" dirty="0" err="1"/>
              <a:t>rain_sum</a:t>
            </a:r>
            <a:r>
              <a:rPr lang="en-US" dirty="0"/>
              <a:t>      (mm)</a:t>
            </a:r>
          </a:p>
          <a:p>
            <a:pPr marL="285750" indent="-285750" algn="just">
              <a:buFont typeface="Arial" panose="020B0604020202020204" pitchFamily="34" charset="0"/>
              <a:buChar char="•"/>
            </a:pPr>
            <a:r>
              <a:rPr lang="en-US" dirty="0" err="1"/>
              <a:t>temperature_mean</a:t>
            </a:r>
            <a:r>
              <a:rPr lang="en-US" dirty="0"/>
              <a:t>(°C)</a:t>
            </a:r>
          </a:p>
        </p:txBody>
      </p:sp>
      <p:sp>
        <p:nvSpPr>
          <p:cNvPr id="9" name="Rectangle 8">
            <a:extLst>
              <a:ext uri="{FF2B5EF4-FFF2-40B4-BE49-F238E27FC236}">
                <a16:creationId xmlns:a16="http://schemas.microsoft.com/office/drawing/2014/main" xmlns="" id="{9ED17F19-D4B4-474D-886D-2EED327C91BB}"/>
              </a:ext>
            </a:extLst>
          </p:cNvPr>
          <p:cNvSpPr/>
          <p:nvPr/>
        </p:nvSpPr>
        <p:spPr>
          <a:xfrm>
            <a:off x="0" y="6405889"/>
            <a:ext cx="11109656" cy="276999"/>
          </a:xfrm>
          <a:prstGeom prst="rect">
            <a:avLst/>
          </a:prstGeom>
        </p:spPr>
        <p:txBody>
          <a:bodyPr wrap="square">
            <a:spAutoFit/>
          </a:bodyPr>
          <a:lstStyle/>
          <a:p>
            <a:pPr lvl="0" algn="ctr"/>
            <a:r>
              <a:rPr lang="en-US" sz="1200" dirty="0">
                <a:latin typeface="Times New Roman" panose="02020603050405020304" pitchFamily="18" charset="0"/>
                <a:cs typeface="Times New Roman" panose="02020603050405020304" pitchFamily="18" charset="0"/>
              </a:rPr>
              <a:t>Exploring Advanced Models for Time Series-Based Weather Forecasting in Bangladesh: A Comparative Analysis of ARIMA, SARIMA, </a:t>
            </a:r>
            <a:r>
              <a:rPr lang="en-US" sz="1200" dirty="0" err="1">
                <a:latin typeface="Times New Roman" panose="02020603050405020304" pitchFamily="18" charset="0"/>
                <a:cs typeface="Times New Roman" panose="02020603050405020304" pitchFamily="18" charset="0"/>
              </a:rPr>
              <a:t>FbProphet</a:t>
            </a:r>
            <a:r>
              <a:rPr lang="en-US" sz="1200" dirty="0">
                <a:latin typeface="Times New Roman" panose="02020603050405020304" pitchFamily="18" charset="0"/>
                <a:cs typeface="Times New Roman" panose="02020603050405020304" pitchFamily="18" charset="0"/>
              </a:rPr>
              <a:t>, LSTM, and </a:t>
            </a:r>
            <a:r>
              <a:rPr lang="en-US" sz="1200" dirty="0" err="1">
                <a:latin typeface="Times New Roman" panose="02020603050405020304" pitchFamily="18" charset="0"/>
                <a:cs typeface="Times New Roman" panose="02020603050405020304" pitchFamily="18" charset="0"/>
              </a:rPr>
              <a:t>BiLSTM</a:t>
            </a:r>
            <a:r>
              <a:rPr lang="en-US" sz="1200" dirty="0">
                <a:latin typeface="Times New Roman" panose="02020603050405020304" pitchFamily="18" charset="0"/>
                <a:cs typeface="Times New Roman" panose="02020603050405020304" pitchFamily="18" charset="0"/>
              </a:rPr>
              <a:t> Models.</a:t>
            </a:r>
            <a:endParaRPr lang="en-US" sz="1200" b="1" dirty="0">
              <a:latin typeface="Times New Roman" panose="02020603050405020304" pitchFamily="18" charset="0"/>
              <a:cs typeface="Times New Roman" pitchFamily="18" charset="0"/>
            </a:endParaRPr>
          </a:p>
        </p:txBody>
      </p:sp>
      <p:sp>
        <p:nvSpPr>
          <p:cNvPr id="10" name="TextBox 9"/>
          <p:cNvSpPr txBox="1"/>
          <p:nvPr/>
        </p:nvSpPr>
        <p:spPr>
          <a:xfrm>
            <a:off x="6557514" y="2089863"/>
            <a:ext cx="4182374" cy="3970318"/>
          </a:xfrm>
          <a:prstGeom prst="rect">
            <a:avLst/>
          </a:prstGeom>
          <a:noFill/>
        </p:spPr>
        <p:txBody>
          <a:bodyPr wrap="square" rtlCol="0">
            <a:spAutoFit/>
          </a:bodyPr>
          <a:lstStyle/>
          <a:p>
            <a:pPr marL="342900" indent="-342900">
              <a:buFont typeface="+mj-lt"/>
              <a:buAutoNum type="arabicPeriod"/>
            </a:pPr>
            <a:r>
              <a:rPr lang="en-US" dirty="0"/>
              <a:t>time</a:t>
            </a:r>
          </a:p>
          <a:p>
            <a:pPr marL="342900" indent="-342900">
              <a:buFont typeface="+mj-lt"/>
              <a:buAutoNum type="arabicPeriod"/>
            </a:pPr>
            <a:r>
              <a:rPr lang="en-US" dirty="0" err="1"/>
              <a:t>weathercode</a:t>
            </a:r>
            <a:r>
              <a:rPr lang="en-US" dirty="0"/>
              <a:t> (</a:t>
            </a:r>
            <a:r>
              <a:rPr lang="en-US" dirty="0" err="1"/>
              <a:t>wmo</a:t>
            </a:r>
            <a:r>
              <a:rPr lang="en-US" dirty="0"/>
              <a:t> code)</a:t>
            </a:r>
          </a:p>
          <a:p>
            <a:pPr marL="342900" indent="-342900">
              <a:buFont typeface="+mj-lt"/>
              <a:buAutoNum type="arabicPeriod"/>
            </a:pPr>
            <a:r>
              <a:rPr lang="en-US" dirty="0"/>
              <a:t>temperature_2m_max (Â°C)</a:t>
            </a:r>
          </a:p>
          <a:p>
            <a:pPr marL="342900" indent="-342900">
              <a:buFont typeface="+mj-lt"/>
              <a:buAutoNum type="arabicPeriod"/>
            </a:pPr>
            <a:r>
              <a:rPr lang="en-US" dirty="0"/>
              <a:t>temperature_2m_min (Â°C</a:t>
            </a:r>
            <a:r>
              <a:rPr lang="en-US" dirty="0" smtClean="0"/>
              <a:t>)</a:t>
            </a:r>
          </a:p>
          <a:p>
            <a:pPr marL="342900" indent="-342900">
              <a:buFont typeface="+mj-lt"/>
              <a:buAutoNum type="arabicPeriod"/>
            </a:pPr>
            <a:r>
              <a:rPr lang="en-US" dirty="0" smtClean="0"/>
              <a:t>temperature_2m_mean (Â°C)</a:t>
            </a:r>
            <a:endParaRPr lang="en-US" dirty="0"/>
          </a:p>
          <a:p>
            <a:pPr marL="342900" indent="-342900">
              <a:buFont typeface="+mj-lt"/>
              <a:buAutoNum type="arabicPeriod"/>
            </a:pPr>
            <a:r>
              <a:rPr lang="en-US" dirty="0"/>
              <a:t>sunrise (iso8601)</a:t>
            </a:r>
          </a:p>
          <a:p>
            <a:pPr marL="342900" indent="-342900">
              <a:buFont typeface="+mj-lt"/>
              <a:buAutoNum type="arabicPeriod"/>
            </a:pPr>
            <a:r>
              <a:rPr lang="en-US" dirty="0"/>
              <a:t>sunset (iso8601)</a:t>
            </a:r>
          </a:p>
          <a:p>
            <a:pPr marL="342900" indent="-342900">
              <a:buFont typeface="+mj-lt"/>
              <a:buAutoNum type="arabicPeriod"/>
            </a:pPr>
            <a:r>
              <a:rPr lang="en-US" dirty="0" err="1"/>
              <a:t>precipitation_sum</a:t>
            </a:r>
            <a:r>
              <a:rPr lang="en-US" dirty="0"/>
              <a:t> (mm)</a:t>
            </a:r>
          </a:p>
          <a:p>
            <a:pPr marL="342900" indent="-342900">
              <a:buFont typeface="+mj-lt"/>
              <a:buAutoNum type="arabicPeriod"/>
            </a:pPr>
            <a:r>
              <a:rPr lang="en-US" dirty="0" err="1"/>
              <a:t>rain_sum</a:t>
            </a:r>
            <a:r>
              <a:rPr lang="en-US" dirty="0"/>
              <a:t> (mm)</a:t>
            </a:r>
          </a:p>
          <a:p>
            <a:pPr marL="342900" indent="-342900">
              <a:buFont typeface="+mj-lt"/>
              <a:buAutoNum type="arabicPeriod"/>
            </a:pPr>
            <a:r>
              <a:rPr lang="en-US" dirty="0" err="1"/>
              <a:t>snowfall_sum</a:t>
            </a:r>
            <a:r>
              <a:rPr lang="en-US" dirty="0"/>
              <a:t> (cm)</a:t>
            </a:r>
          </a:p>
          <a:p>
            <a:pPr marL="342900" indent="-342900">
              <a:buFont typeface="+mj-lt"/>
              <a:buAutoNum type="arabicPeriod"/>
            </a:pPr>
            <a:r>
              <a:rPr lang="en-US" dirty="0"/>
              <a:t>windspeed_10m_max (mp/h)</a:t>
            </a:r>
          </a:p>
          <a:p>
            <a:pPr marL="342900" indent="-342900">
              <a:buFont typeface="+mj-lt"/>
              <a:buAutoNum type="arabicPeriod"/>
            </a:pPr>
            <a:r>
              <a:rPr lang="en-US" dirty="0"/>
              <a:t>windgusts_10m_max (mp/h)</a:t>
            </a:r>
          </a:p>
          <a:p>
            <a:pPr marL="342900" indent="-342900">
              <a:buFont typeface="+mj-lt"/>
              <a:buAutoNum type="arabicPeriod"/>
            </a:pPr>
            <a:r>
              <a:rPr lang="en-US" dirty="0"/>
              <a:t>winddirection_10m_dominant (Â°)</a:t>
            </a:r>
          </a:p>
          <a:p>
            <a:pPr marL="342900" indent="-342900">
              <a:buFont typeface="+mj-lt"/>
              <a:buAutoNum type="arabicPeriod"/>
            </a:pPr>
            <a:r>
              <a:rPr lang="en-US" dirty="0" err="1"/>
              <a:t>shortwave_radiation_sum</a:t>
            </a:r>
            <a:r>
              <a:rPr lang="en-US" dirty="0"/>
              <a:t> (MJ/mÂ²)</a:t>
            </a:r>
          </a:p>
        </p:txBody>
      </p:sp>
      <p:sp>
        <p:nvSpPr>
          <p:cNvPr id="3" name="TextBox 2"/>
          <p:cNvSpPr txBox="1"/>
          <p:nvPr/>
        </p:nvSpPr>
        <p:spPr>
          <a:xfrm>
            <a:off x="6395051" y="1673524"/>
            <a:ext cx="1774164" cy="366799"/>
          </a:xfrm>
          <a:prstGeom prst="rect">
            <a:avLst/>
          </a:prstGeom>
          <a:noFill/>
        </p:spPr>
        <p:txBody>
          <a:bodyPr wrap="square" rtlCol="0">
            <a:spAutoFit/>
          </a:bodyPr>
          <a:lstStyle/>
          <a:p>
            <a:r>
              <a:rPr lang="en-US" b="1" dirty="0"/>
              <a:t>List of Features: </a:t>
            </a:r>
          </a:p>
        </p:txBody>
      </p:sp>
    </p:spTree>
    <p:extLst>
      <p:ext uri="{BB962C8B-B14F-4D97-AF65-F5344CB8AC3E}">
        <p14:creationId xmlns:p14="http://schemas.microsoft.com/office/powerpoint/2010/main" xmlns="" val="4167538078"/>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A826C7FA-2575-4205-96B4-3AAE344200F3}"/>
              </a:ext>
            </a:extLst>
          </p:cNvPr>
          <p:cNvSpPr/>
          <p:nvPr/>
        </p:nvSpPr>
        <p:spPr>
          <a:xfrm>
            <a:off x="1394612" y="442563"/>
            <a:ext cx="9518284" cy="773077"/>
          </a:xfrm>
          <a:prstGeom prst="rect">
            <a:avLst/>
          </a:prstGeom>
          <a:solidFill>
            <a:schemeClr val="bg1">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2600DB06-53D1-49B5-925E-40C7627FB608}"/>
              </a:ext>
            </a:extLst>
          </p:cNvPr>
          <p:cNvSpPr>
            <a:spLocks noGrp="1"/>
          </p:cNvSpPr>
          <p:nvPr>
            <p:ph type="title"/>
          </p:nvPr>
        </p:nvSpPr>
        <p:spPr>
          <a:xfrm>
            <a:off x="5036445" y="457200"/>
            <a:ext cx="2114854" cy="759126"/>
          </a:xfrm>
        </p:spPr>
        <p:txBody>
          <a:bodyPr>
            <a:normAutofit/>
          </a:bodyPr>
          <a:lstStyle/>
          <a:p>
            <a:pPr marL="457200" indent="-457200" algn="ctr"/>
            <a:r>
              <a:rPr lang="en-US" sz="4000" dirty="0">
                <a:latin typeface="Times New Roman" panose="02020603050405020304" pitchFamily="18" charset="0"/>
                <a:cs typeface="Times New Roman" panose="02020603050405020304" pitchFamily="18" charset="0"/>
              </a:rPr>
              <a:t>Dataset</a:t>
            </a:r>
          </a:p>
        </p:txBody>
      </p:sp>
      <p:sp>
        <p:nvSpPr>
          <p:cNvPr id="8" name="Slide Number Placeholder 7">
            <a:extLst>
              <a:ext uri="{FF2B5EF4-FFF2-40B4-BE49-F238E27FC236}">
                <a16:creationId xmlns:a16="http://schemas.microsoft.com/office/drawing/2014/main" xmlns="" id="{1782C642-011B-4680-B44E-2A620181566A}"/>
              </a:ext>
            </a:extLst>
          </p:cNvPr>
          <p:cNvSpPr>
            <a:spLocks noGrp="1"/>
          </p:cNvSpPr>
          <p:nvPr>
            <p:ph type="sldNum" sz="quarter" idx="12"/>
          </p:nvPr>
        </p:nvSpPr>
        <p:spPr/>
        <p:txBody>
          <a:bodyPr/>
          <a:lstStyle/>
          <a:p>
            <a:fld id="{5A882AEB-466F-4274-942F-3CDF80EA56C5}" type="slidenum">
              <a:rPr lang="en-US" smtClean="0"/>
              <a:pPr/>
              <a:t>15</a:t>
            </a:fld>
            <a:endParaRPr lang="en-US"/>
          </a:p>
        </p:txBody>
      </p:sp>
      <p:pic>
        <p:nvPicPr>
          <p:cNvPr id="20482" name="Picture 2"/>
          <p:cNvPicPr>
            <a:picLocks noChangeAspect="1" noChangeArrowheads="1"/>
          </p:cNvPicPr>
          <p:nvPr/>
        </p:nvPicPr>
        <p:blipFill>
          <a:blip r:embed="rId2"/>
          <a:srcRect/>
          <a:stretch>
            <a:fillRect/>
          </a:stretch>
        </p:blipFill>
        <p:spPr bwMode="auto">
          <a:xfrm>
            <a:off x="1246504" y="1259204"/>
            <a:ext cx="9973259" cy="4664075"/>
          </a:xfrm>
          <a:prstGeom prst="rect">
            <a:avLst/>
          </a:prstGeom>
          <a:noFill/>
          <a:ln w="9525">
            <a:noFill/>
            <a:miter lim="800000"/>
            <a:headEnd/>
            <a:tailEnd/>
          </a:ln>
          <a:effectLst/>
        </p:spPr>
      </p:pic>
      <p:sp>
        <p:nvSpPr>
          <p:cNvPr id="10" name="TextBox 9"/>
          <p:cNvSpPr txBox="1"/>
          <p:nvPr/>
        </p:nvSpPr>
        <p:spPr>
          <a:xfrm>
            <a:off x="2489200" y="5963920"/>
            <a:ext cx="7335520" cy="369332"/>
          </a:xfrm>
          <a:prstGeom prst="rect">
            <a:avLst/>
          </a:prstGeom>
          <a:noFill/>
          <a:ln>
            <a:solidFill>
              <a:srgbClr val="92D050"/>
            </a:solidFill>
          </a:ln>
        </p:spPr>
        <p:txBody>
          <a:bodyPr wrap="square" rtlCol="0">
            <a:spAutoFit/>
          </a:bodyPr>
          <a:lstStyle/>
          <a:p>
            <a:pPr algn="ctr"/>
            <a:r>
              <a:rPr lang="en-US" dirty="0"/>
              <a:t>   Dataset: Bangladesh Historical Weather Dataset 2008-2023</a:t>
            </a:r>
          </a:p>
        </p:txBody>
      </p:sp>
      <p:sp>
        <p:nvSpPr>
          <p:cNvPr id="9" name="Rectangle 8">
            <a:extLst>
              <a:ext uri="{FF2B5EF4-FFF2-40B4-BE49-F238E27FC236}">
                <a16:creationId xmlns:a16="http://schemas.microsoft.com/office/drawing/2014/main" xmlns="" id="{D1C155D5-6F64-47EB-BF00-9BF0CE77FABB}"/>
              </a:ext>
            </a:extLst>
          </p:cNvPr>
          <p:cNvSpPr/>
          <p:nvPr/>
        </p:nvSpPr>
        <p:spPr>
          <a:xfrm>
            <a:off x="0" y="6405889"/>
            <a:ext cx="11109656" cy="276999"/>
          </a:xfrm>
          <a:prstGeom prst="rect">
            <a:avLst/>
          </a:prstGeom>
        </p:spPr>
        <p:txBody>
          <a:bodyPr wrap="square">
            <a:spAutoFit/>
          </a:bodyPr>
          <a:lstStyle/>
          <a:p>
            <a:pPr lvl="0" algn="ctr"/>
            <a:r>
              <a:rPr lang="en-US" sz="1200" dirty="0">
                <a:latin typeface="Times New Roman" panose="02020603050405020304" pitchFamily="18" charset="0"/>
                <a:cs typeface="Times New Roman" panose="02020603050405020304" pitchFamily="18" charset="0"/>
              </a:rPr>
              <a:t>Exploring Advanced Models for Time Series-Based Weather Forecasting in Bangladesh: A Comparative Analysis of ARIMA, SARIMA, </a:t>
            </a:r>
            <a:r>
              <a:rPr lang="en-US" sz="1200" dirty="0" err="1">
                <a:latin typeface="Times New Roman" panose="02020603050405020304" pitchFamily="18" charset="0"/>
                <a:cs typeface="Times New Roman" panose="02020603050405020304" pitchFamily="18" charset="0"/>
              </a:rPr>
              <a:t>FbProphet</a:t>
            </a:r>
            <a:r>
              <a:rPr lang="en-US" sz="1200" dirty="0">
                <a:latin typeface="Times New Roman" panose="02020603050405020304" pitchFamily="18" charset="0"/>
                <a:cs typeface="Times New Roman" panose="02020603050405020304" pitchFamily="18" charset="0"/>
              </a:rPr>
              <a:t>, LSTM, and </a:t>
            </a:r>
            <a:r>
              <a:rPr lang="en-US" sz="1200" dirty="0" err="1">
                <a:latin typeface="Times New Roman" panose="02020603050405020304" pitchFamily="18" charset="0"/>
                <a:cs typeface="Times New Roman" panose="02020603050405020304" pitchFamily="18" charset="0"/>
              </a:rPr>
              <a:t>BiLSTM</a:t>
            </a:r>
            <a:r>
              <a:rPr lang="en-US" sz="1200" dirty="0">
                <a:latin typeface="Times New Roman" panose="02020603050405020304" pitchFamily="18" charset="0"/>
                <a:cs typeface="Times New Roman" panose="02020603050405020304" pitchFamily="18" charset="0"/>
              </a:rPr>
              <a:t> Models.</a:t>
            </a:r>
            <a:endParaRPr lang="en-US" sz="1200" b="1" dirty="0">
              <a:latin typeface="Times New Roman" panose="02020603050405020304" pitchFamily="18" charset="0"/>
              <a:cs typeface="Times New Roman" pitchFamily="18" charset="0"/>
            </a:endParaRPr>
          </a:p>
        </p:txBody>
      </p:sp>
    </p:spTree>
    <p:extLst>
      <p:ext uri="{BB962C8B-B14F-4D97-AF65-F5344CB8AC3E}">
        <p14:creationId xmlns:p14="http://schemas.microsoft.com/office/powerpoint/2010/main" xmlns="" val="42876567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409F253F-499A-4FB7-8D21-E6FEB9861E85}"/>
              </a:ext>
            </a:extLst>
          </p:cNvPr>
          <p:cNvSpPr/>
          <p:nvPr/>
        </p:nvSpPr>
        <p:spPr>
          <a:xfrm>
            <a:off x="1212173" y="489425"/>
            <a:ext cx="9518284" cy="762760"/>
          </a:xfrm>
          <a:prstGeom prst="rect">
            <a:avLst/>
          </a:prstGeom>
          <a:solidFill>
            <a:schemeClr val="bg1">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35032BA3-6358-40FF-8004-DEACF6CF9241}"/>
              </a:ext>
            </a:extLst>
          </p:cNvPr>
          <p:cNvSpPr>
            <a:spLocks noGrp="1"/>
          </p:cNvSpPr>
          <p:nvPr>
            <p:ph type="title"/>
          </p:nvPr>
        </p:nvSpPr>
        <p:spPr>
          <a:xfrm>
            <a:off x="2700069" y="526211"/>
            <a:ext cx="6314536" cy="724619"/>
          </a:xfrm>
        </p:spPr>
        <p:txBody>
          <a:bodyPr>
            <a:normAutofit/>
          </a:bodyPr>
          <a:lstStyle/>
          <a:p>
            <a:pPr algn="ctr"/>
            <a:r>
              <a:rPr lang="en-US" sz="4000" dirty="0" smtClean="0">
                <a:latin typeface="Times New Roman" panose="02020603050405020304" pitchFamily="18" charset="0"/>
                <a:cs typeface="Times New Roman" panose="02020603050405020304" pitchFamily="18" charset="0"/>
              </a:rPr>
              <a:t>Methodology : Design</a:t>
            </a:r>
            <a:endParaRPr lang="en-US" sz="4000" dirty="0"/>
          </a:p>
        </p:txBody>
      </p:sp>
      <p:sp>
        <p:nvSpPr>
          <p:cNvPr id="7" name="Rectangle 6">
            <a:extLst>
              <a:ext uri="{FF2B5EF4-FFF2-40B4-BE49-F238E27FC236}">
                <a16:creationId xmlns:a16="http://schemas.microsoft.com/office/drawing/2014/main" xmlns="" id="{7F74138B-8D5E-4AC9-98BD-8FAF82774AD3}"/>
              </a:ext>
            </a:extLst>
          </p:cNvPr>
          <p:cNvSpPr/>
          <p:nvPr/>
        </p:nvSpPr>
        <p:spPr>
          <a:xfrm>
            <a:off x="2335427" y="4609070"/>
            <a:ext cx="914400" cy="3459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xmlns="" id="{D0CB757D-3C41-432A-B8BD-6EC55A116B86}"/>
              </a:ext>
            </a:extLst>
          </p:cNvPr>
          <p:cNvSpPr txBox="1">
            <a:spLocks/>
          </p:cNvSpPr>
          <p:nvPr/>
        </p:nvSpPr>
        <p:spPr>
          <a:xfrm>
            <a:off x="2375329" y="4313886"/>
            <a:ext cx="1085679" cy="8030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500" b="1" dirty="0"/>
          </a:p>
        </p:txBody>
      </p:sp>
      <p:sp>
        <p:nvSpPr>
          <p:cNvPr id="3" name="Rectangle 2">
            <a:extLst>
              <a:ext uri="{FF2B5EF4-FFF2-40B4-BE49-F238E27FC236}">
                <a16:creationId xmlns:a16="http://schemas.microsoft.com/office/drawing/2014/main" xmlns="" id="{C7E50559-1206-484E-A774-7FE18FAB7493}"/>
              </a:ext>
            </a:extLst>
          </p:cNvPr>
          <p:cNvSpPr/>
          <p:nvPr/>
        </p:nvSpPr>
        <p:spPr>
          <a:xfrm>
            <a:off x="1196933" y="5705625"/>
            <a:ext cx="9151027" cy="388696"/>
          </a:xfrm>
          <a:prstGeom prst="rect">
            <a:avLst/>
          </a:prstGeom>
        </p:spPr>
        <p:txBody>
          <a:bodyPr wrap="square">
            <a:spAutoFit/>
          </a:bodyPr>
          <a:lstStyle/>
          <a:p>
            <a:pPr marL="228600" marR="0" algn="just">
              <a:lnSpc>
                <a:spcPct val="107000"/>
              </a:lnSpc>
              <a:spcBef>
                <a:spcPts val="0"/>
              </a:spcBef>
              <a:spcAft>
                <a:spcPts val="0"/>
              </a:spcAft>
            </a:pPr>
            <a:r>
              <a:rPr lang="en-US" dirty="0">
                <a:latin typeface="Times New Roman" panose="02020603050405020304" pitchFamily="18" charset="0"/>
                <a:ea typeface="Calibri" panose="020F0502020204030204" pitchFamily="34" charset="0"/>
                <a:cs typeface="Times New Roman" panose="02020603050405020304" pitchFamily="18" charset="0"/>
              </a:rPr>
              <a:t>  </a:t>
            </a:r>
          </a:p>
        </p:txBody>
      </p:sp>
      <p:sp>
        <p:nvSpPr>
          <p:cNvPr id="12" name="Slide Number Placeholder 11">
            <a:extLst>
              <a:ext uri="{FF2B5EF4-FFF2-40B4-BE49-F238E27FC236}">
                <a16:creationId xmlns:a16="http://schemas.microsoft.com/office/drawing/2014/main" xmlns="" id="{4A49C692-2B95-4BFB-9D8E-6CEAA15D418C}"/>
              </a:ext>
            </a:extLst>
          </p:cNvPr>
          <p:cNvSpPr>
            <a:spLocks noGrp="1"/>
          </p:cNvSpPr>
          <p:nvPr>
            <p:ph type="sldNum" sz="quarter" idx="12"/>
          </p:nvPr>
        </p:nvSpPr>
        <p:spPr/>
        <p:txBody>
          <a:bodyPr/>
          <a:lstStyle/>
          <a:p>
            <a:fld id="{5A882AEB-466F-4274-942F-3CDF80EA56C5}" type="slidenum">
              <a:rPr lang="en-US" smtClean="0"/>
              <a:pPr/>
              <a:t>16</a:t>
            </a:fld>
            <a:endParaRPr lang="en-US"/>
          </a:p>
        </p:txBody>
      </p:sp>
      <p:pic>
        <p:nvPicPr>
          <p:cNvPr id="6" name="Picture 5">
            <a:extLst>
              <a:ext uri="{FF2B5EF4-FFF2-40B4-BE49-F238E27FC236}">
                <a16:creationId xmlns:a16="http://schemas.microsoft.com/office/drawing/2014/main" xmlns="" id="{153988CA-5C52-4EB7-8805-8AB2A181BA78}"/>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20471" y="1500973"/>
            <a:ext cx="11751058" cy="3856054"/>
          </a:xfrm>
          <a:prstGeom prst="rect">
            <a:avLst/>
          </a:prstGeom>
        </p:spPr>
      </p:pic>
      <p:sp>
        <p:nvSpPr>
          <p:cNvPr id="4" name="TextBox 3">
            <a:extLst>
              <a:ext uri="{FF2B5EF4-FFF2-40B4-BE49-F238E27FC236}">
                <a16:creationId xmlns:a16="http://schemas.microsoft.com/office/drawing/2014/main" xmlns="" id="{F5319279-247A-4470-A5CD-80506134CF6D}"/>
              </a:ext>
            </a:extLst>
          </p:cNvPr>
          <p:cNvSpPr txBox="1"/>
          <p:nvPr/>
        </p:nvSpPr>
        <p:spPr>
          <a:xfrm>
            <a:off x="2608710" y="5667038"/>
            <a:ext cx="6725207" cy="369332"/>
          </a:xfrm>
          <a:prstGeom prst="rect">
            <a:avLst/>
          </a:prstGeom>
          <a:noFill/>
          <a:ln>
            <a:solidFill>
              <a:srgbClr val="92D050"/>
            </a:solidFill>
          </a:ln>
        </p:spPr>
        <p:txBody>
          <a:bodyPr wrap="square" rtlCol="0">
            <a:spAutoFit/>
          </a:bodyPr>
          <a:lstStyle/>
          <a:p>
            <a:pPr algn="ctr"/>
            <a:r>
              <a:rPr lang="en-US" dirty="0">
                <a:latin typeface="Times New Roman" panose="02020603050405020304" pitchFamily="18" charset="0"/>
                <a:cs typeface="Times New Roman" panose="02020603050405020304" pitchFamily="18" charset="0"/>
              </a:rPr>
              <a:t>Figure: Flow Chart of Proposed Weather Forecasting System</a:t>
            </a:r>
            <a:endParaRPr lang="en-US" dirty="0"/>
          </a:p>
        </p:txBody>
      </p:sp>
      <p:sp>
        <p:nvSpPr>
          <p:cNvPr id="11" name="Rectangle 10">
            <a:extLst>
              <a:ext uri="{FF2B5EF4-FFF2-40B4-BE49-F238E27FC236}">
                <a16:creationId xmlns:a16="http://schemas.microsoft.com/office/drawing/2014/main" xmlns="" id="{66A64E52-9D88-4E66-B789-2705AA3C537B}"/>
              </a:ext>
            </a:extLst>
          </p:cNvPr>
          <p:cNvSpPr/>
          <p:nvPr/>
        </p:nvSpPr>
        <p:spPr>
          <a:xfrm>
            <a:off x="0" y="6405889"/>
            <a:ext cx="11109656" cy="276999"/>
          </a:xfrm>
          <a:prstGeom prst="rect">
            <a:avLst/>
          </a:prstGeom>
        </p:spPr>
        <p:txBody>
          <a:bodyPr wrap="square">
            <a:spAutoFit/>
          </a:bodyPr>
          <a:lstStyle/>
          <a:p>
            <a:pPr lvl="0" algn="ctr"/>
            <a:r>
              <a:rPr lang="en-US" sz="1200" dirty="0">
                <a:latin typeface="Times New Roman" panose="02020603050405020304" pitchFamily="18" charset="0"/>
                <a:cs typeface="Times New Roman" panose="02020603050405020304" pitchFamily="18" charset="0"/>
              </a:rPr>
              <a:t>Exploring Advanced Models for Time Series-Based Weather Forecasting in Bangladesh: A Comparative Analysis of ARIMA, SARIMA, </a:t>
            </a:r>
            <a:r>
              <a:rPr lang="en-US" sz="1200" dirty="0" err="1">
                <a:latin typeface="Times New Roman" panose="02020603050405020304" pitchFamily="18" charset="0"/>
                <a:cs typeface="Times New Roman" panose="02020603050405020304" pitchFamily="18" charset="0"/>
              </a:rPr>
              <a:t>FbProphet</a:t>
            </a:r>
            <a:r>
              <a:rPr lang="en-US" sz="1200" dirty="0">
                <a:latin typeface="Times New Roman" panose="02020603050405020304" pitchFamily="18" charset="0"/>
                <a:cs typeface="Times New Roman" panose="02020603050405020304" pitchFamily="18" charset="0"/>
              </a:rPr>
              <a:t>, LSTM, and </a:t>
            </a:r>
            <a:r>
              <a:rPr lang="en-US" sz="1200" dirty="0" err="1">
                <a:latin typeface="Times New Roman" panose="02020603050405020304" pitchFamily="18" charset="0"/>
                <a:cs typeface="Times New Roman" panose="02020603050405020304" pitchFamily="18" charset="0"/>
              </a:rPr>
              <a:t>BiLSTM</a:t>
            </a:r>
            <a:r>
              <a:rPr lang="en-US" sz="1200" dirty="0">
                <a:latin typeface="Times New Roman" panose="02020603050405020304" pitchFamily="18" charset="0"/>
                <a:cs typeface="Times New Roman" panose="02020603050405020304" pitchFamily="18" charset="0"/>
              </a:rPr>
              <a:t> Models.</a:t>
            </a:r>
            <a:endParaRPr lang="en-US" sz="1200" b="1" dirty="0">
              <a:latin typeface="Times New Roman" panose="02020603050405020304" pitchFamily="18" charset="0"/>
              <a:cs typeface="Times New Roman" pitchFamily="18" charset="0"/>
            </a:endParaRPr>
          </a:p>
        </p:txBody>
      </p:sp>
    </p:spTree>
    <p:extLst>
      <p:ext uri="{BB962C8B-B14F-4D97-AF65-F5344CB8AC3E}">
        <p14:creationId xmlns:p14="http://schemas.microsoft.com/office/powerpoint/2010/main" xmlns="" val="254977170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409F253F-499A-4FB7-8D21-E6FEB9861E85}"/>
              </a:ext>
            </a:extLst>
          </p:cNvPr>
          <p:cNvSpPr/>
          <p:nvPr/>
        </p:nvSpPr>
        <p:spPr>
          <a:xfrm>
            <a:off x="1212173" y="489425"/>
            <a:ext cx="9518284" cy="762760"/>
          </a:xfrm>
          <a:prstGeom prst="rect">
            <a:avLst/>
          </a:prstGeom>
          <a:solidFill>
            <a:schemeClr val="bg1">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35032BA3-6358-40FF-8004-DEACF6CF9241}"/>
              </a:ext>
            </a:extLst>
          </p:cNvPr>
          <p:cNvSpPr>
            <a:spLocks noGrp="1"/>
          </p:cNvSpPr>
          <p:nvPr>
            <p:ph type="title"/>
          </p:nvPr>
        </p:nvSpPr>
        <p:spPr>
          <a:xfrm>
            <a:off x="1199072" y="457200"/>
            <a:ext cx="9471803" cy="810884"/>
          </a:xfrm>
        </p:spPr>
        <p:txBody>
          <a:bodyPr>
            <a:normAutofit/>
          </a:bodyPr>
          <a:lstStyle/>
          <a:p>
            <a:pPr algn="ctr"/>
            <a:r>
              <a:rPr lang="en-US" sz="4000" dirty="0" smtClean="0">
                <a:latin typeface="Times New Roman" panose="02020603050405020304" pitchFamily="18" charset="0"/>
                <a:cs typeface="Times New Roman" panose="02020603050405020304" pitchFamily="18" charset="0"/>
              </a:rPr>
              <a:t>Methodology : Description</a:t>
            </a:r>
            <a:endParaRPr lang="en-US" sz="4000" dirty="0"/>
          </a:p>
        </p:txBody>
      </p:sp>
      <p:sp>
        <p:nvSpPr>
          <p:cNvPr id="7" name="Rectangle 6">
            <a:extLst>
              <a:ext uri="{FF2B5EF4-FFF2-40B4-BE49-F238E27FC236}">
                <a16:creationId xmlns:a16="http://schemas.microsoft.com/office/drawing/2014/main" xmlns="" id="{7F74138B-8D5E-4AC9-98BD-8FAF82774AD3}"/>
              </a:ext>
            </a:extLst>
          </p:cNvPr>
          <p:cNvSpPr/>
          <p:nvPr/>
        </p:nvSpPr>
        <p:spPr>
          <a:xfrm>
            <a:off x="2335427" y="4609070"/>
            <a:ext cx="914400" cy="3459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xmlns="" id="{D0CB757D-3C41-432A-B8BD-6EC55A116B86}"/>
              </a:ext>
            </a:extLst>
          </p:cNvPr>
          <p:cNvSpPr txBox="1">
            <a:spLocks/>
          </p:cNvSpPr>
          <p:nvPr/>
        </p:nvSpPr>
        <p:spPr>
          <a:xfrm>
            <a:off x="2375329" y="4313886"/>
            <a:ext cx="1085679" cy="8030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500" b="1" dirty="0"/>
          </a:p>
        </p:txBody>
      </p:sp>
      <p:sp>
        <p:nvSpPr>
          <p:cNvPr id="3" name="Rectangle 2">
            <a:extLst>
              <a:ext uri="{FF2B5EF4-FFF2-40B4-BE49-F238E27FC236}">
                <a16:creationId xmlns:a16="http://schemas.microsoft.com/office/drawing/2014/main" xmlns="" id="{C7E50559-1206-484E-A774-7FE18FAB7493}"/>
              </a:ext>
            </a:extLst>
          </p:cNvPr>
          <p:cNvSpPr/>
          <p:nvPr/>
        </p:nvSpPr>
        <p:spPr>
          <a:xfrm>
            <a:off x="1196933" y="5705625"/>
            <a:ext cx="9151027" cy="388696"/>
          </a:xfrm>
          <a:prstGeom prst="rect">
            <a:avLst/>
          </a:prstGeom>
        </p:spPr>
        <p:txBody>
          <a:bodyPr wrap="square">
            <a:spAutoFit/>
          </a:bodyPr>
          <a:lstStyle/>
          <a:p>
            <a:pPr marL="228600" marR="0" algn="just">
              <a:lnSpc>
                <a:spcPct val="107000"/>
              </a:lnSpc>
              <a:spcBef>
                <a:spcPts val="0"/>
              </a:spcBef>
              <a:spcAft>
                <a:spcPts val="0"/>
              </a:spcAft>
            </a:pPr>
            <a:r>
              <a:rPr lang="en-US" dirty="0">
                <a:latin typeface="Times New Roman" panose="02020603050405020304" pitchFamily="18" charset="0"/>
                <a:ea typeface="Calibri" panose="020F0502020204030204" pitchFamily="34" charset="0"/>
                <a:cs typeface="Times New Roman" panose="02020603050405020304" pitchFamily="18" charset="0"/>
              </a:rPr>
              <a:t>  </a:t>
            </a:r>
          </a:p>
        </p:txBody>
      </p:sp>
      <p:sp>
        <p:nvSpPr>
          <p:cNvPr id="12" name="Slide Number Placeholder 11">
            <a:extLst>
              <a:ext uri="{FF2B5EF4-FFF2-40B4-BE49-F238E27FC236}">
                <a16:creationId xmlns:a16="http://schemas.microsoft.com/office/drawing/2014/main" xmlns="" id="{4A49C692-2B95-4BFB-9D8E-6CEAA15D418C}"/>
              </a:ext>
            </a:extLst>
          </p:cNvPr>
          <p:cNvSpPr>
            <a:spLocks noGrp="1"/>
          </p:cNvSpPr>
          <p:nvPr>
            <p:ph type="sldNum" sz="quarter" idx="12"/>
          </p:nvPr>
        </p:nvSpPr>
        <p:spPr/>
        <p:txBody>
          <a:bodyPr/>
          <a:lstStyle/>
          <a:p>
            <a:fld id="{5A882AEB-466F-4274-942F-3CDF80EA56C5}" type="slidenum">
              <a:rPr lang="en-US" smtClean="0"/>
              <a:pPr/>
              <a:t>17</a:t>
            </a:fld>
            <a:endParaRPr lang="en-US"/>
          </a:p>
        </p:txBody>
      </p:sp>
      <p:sp>
        <p:nvSpPr>
          <p:cNvPr id="4" name="TextBox 3">
            <a:extLst>
              <a:ext uri="{FF2B5EF4-FFF2-40B4-BE49-F238E27FC236}">
                <a16:creationId xmlns:a16="http://schemas.microsoft.com/office/drawing/2014/main" xmlns="" id="{017BB436-5DD6-40A3-90D6-FFBE1E65B66F}"/>
              </a:ext>
            </a:extLst>
          </p:cNvPr>
          <p:cNvSpPr txBox="1"/>
          <p:nvPr/>
        </p:nvSpPr>
        <p:spPr>
          <a:xfrm>
            <a:off x="995082" y="1436458"/>
            <a:ext cx="10358717" cy="4368375"/>
          </a:xfrm>
          <a:prstGeom prst="rect">
            <a:avLst/>
          </a:prstGeom>
          <a:noFill/>
        </p:spPr>
        <p:txBody>
          <a:bodyPr wrap="square" rtlCol="0">
            <a:spAutoFit/>
          </a:bodyPr>
          <a:lstStyle/>
          <a:p>
            <a:pPr marL="342900" indent="-342900" algn="just">
              <a:lnSpc>
                <a:spcPct val="150000"/>
              </a:lnSpc>
              <a:buFont typeface="+mj-lt"/>
              <a:buAutoNum type="arabicParenR"/>
            </a:pPr>
            <a:r>
              <a:rPr lang="en-US" sz="1700" b="1" dirty="0"/>
              <a:t>Data Collection: </a:t>
            </a:r>
            <a:r>
              <a:rPr lang="en-US" sz="1700" dirty="0"/>
              <a:t>We collected the dataset from the Open-</a:t>
            </a:r>
            <a:r>
              <a:rPr lang="en-US" sz="1700" dirty="0" err="1"/>
              <a:t>Meteo</a:t>
            </a:r>
            <a:r>
              <a:rPr lang="en-US" sz="1700" dirty="0"/>
              <a:t> website.</a:t>
            </a:r>
          </a:p>
          <a:p>
            <a:pPr marL="342900" indent="-342900" algn="just">
              <a:lnSpc>
                <a:spcPct val="150000"/>
              </a:lnSpc>
              <a:buFont typeface="+mj-lt"/>
              <a:buAutoNum type="arabicParenR"/>
            </a:pPr>
            <a:r>
              <a:rPr lang="en-US" sz="1700" b="1" dirty="0"/>
              <a:t>Data Preparation:</a:t>
            </a:r>
          </a:p>
          <a:p>
            <a:pPr marL="742950" lvl="1" indent="-285750" algn="just">
              <a:lnSpc>
                <a:spcPct val="150000"/>
              </a:lnSpc>
              <a:buFont typeface="Arial" panose="020B0604020202020204" pitchFamily="34" charset="0"/>
              <a:buChar char="•"/>
            </a:pPr>
            <a:r>
              <a:rPr lang="en-US" sz="1700" dirty="0"/>
              <a:t>Handle Missing Values: Identify and drop missing values.</a:t>
            </a:r>
          </a:p>
          <a:p>
            <a:pPr marL="742950" lvl="1" indent="-285750" algn="just">
              <a:lnSpc>
                <a:spcPct val="150000"/>
              </a:lnSpc>
              <a:buFont typeface="Arial" panose="020B0604020202020204" pitchFamily="34" charset="0"/>
              <a:buChar char="•"/>
            </a:pPr>
            <a:r>
              <a:rPr lang="en-US" sz="1700" dirty="0"/>
              <a:t>Reshape Data: Adjust the data to a range between -1 and 1.</a:t>
            </a:r>
          </a:p>
          <a:p>
            <a:pPr marL="742950" lvl="1" indent="-285750" algn="just">
              <a:lnSpc>
                <a:spcPct val="150000"/>
              </a:lnSpc>
              <a:buFont typeface="Arial" panose="020B0604020202020204" pitchFamily="34" charset="0"/>
              <a:buChar char="•"/>
            </a:pPr>
            <a:r>
              <a:rPr lang="en-US" sz="1700" dirty="0"/>
              <a:t>Data Scaling: Applied </a:t>
            </a:r>
            <a:r>
              <a:rPr lang="en-US" sz="1700" dirty="0" err="1"/>
              <a:t>MinMaxScaler</a:t>
            </a:r>
            <a:r>
              <a:rPr lang="en-US" sz="1700" dirty="0"/>
              <a:t> with a feature range of 0 to 1.</a:t>
            </a:r>
          </a:p>
          <a:p>
            <a:pPr marL="342900" indent="-342900" algn="just">
              <a:lnSpc>
                <a:spcPct val="150000"/>
              </a:lnSpc>
              <a:buFont typeface="+mj-lt"/>
              <a:buAutoNum type="arabicParenR"/>
            </a:pPr>
            <a:r>
              <a:rPr lang="en-US" sz="1700" b="1" dirty="0"/>
              <a:t>Train-Test Split: </a:t>
            </a:r>
            <a:r>
              <a:rPr lang="en-US" sz="1700" dirty="0"/>
              <a:t>The total dataset consists of 5735 data points. We divided the data into 80% for training (4586 data points) and 20% for testing (1149 data points).</a:t>
            </a:r>
          </a:p>
          <a:p>
            <a:pPr marL="342900" indent="-342900" algn="just">
              <a:lnSpc>
                <a:spcPct val="150000"/>
              </a:lnSpc>
              <a:buFont typeface="+mj-lt"/>
              <a:buAutoNum type="arabicParenR"/>
            </a:pPr>
            <a:r>
              <a:rPr lang="en-US" sz="1700" b="1" dirty="0"/>
              <a:t>Models for Training:  </a:t>
            </a:r>
            <a:r>
              <a:rPr lang="en-US" sz="1700" dirty="0"/>
              <a:t>We used ARIMA, SARIMA, Prophet, LSTM, and Bi-LSTM models for training.</a:t>
            </a:r>
          </a:p>
          <a:p>
            <a:pPr marL="342900" indent="-342900" algn="just">
              <a:lnSpc>
                <a:spcPct val="150000"/>
              </a:lnSpc>
              <a:buFont typeface="+mj-lt"/>
              <a:buAutoNum type="arabicParenR"/>
            </a:pPr>
            <a:r>
              <a:rPr lang="en-US" sz="1700" b="1" dirty="0"/>
              <a:t>Model Evaluation: </a:t>
            </a:r>
            <a:r>
              <a:rPr lang="en-US" sz="1700" dirty="0"/>
              <a:t>Calculated Mean Squared Error (MSE), Root Mean Squared Error (RMSE), Mean Absolute Error (MAE), and Mean Absolute Percentage Error (MAPE) to evaluate the performance of our models.</a:t>
            </a:r>
          </a:p>
          <a:p>
            <a:pPr marL="342900" indent="-342900" algn="just">
              <a:lnSpc>
                <a:spcPct val="150000"/>
              </a:lnSpc>
              <a:buFont typeface="+mj-lt"/>
              <a:buAutoNum type="arabicParenR"/>
            </a:pPr>
            <a:r>
              <a:rPr lang="en-US" sz="1700" b="1" dirty="0"/>
              <a:t>Forecast</a:t>
            </a:r>
            <a:r>
              <a:rPr lang="en-US" sz="1700" dirty="0"/>
              <a:t>: Predicted Future Weather for the Next 365 Days.</a:t>
            </a:r>
          </a:p>
        </p:txBody>
      </p:sp>
      <p:sp>
        <p:nvSpPr>
          <p:cNvPr id="10" name="Rectangle 9">
            <a:extLst>
              <a:ext uri="{FF2B5EF4-FFF2-40B4-BE49-F238E27FC236}">
                <a16:creationId xmlns:a16="http://schemas.microsoft.com/office/drawing/2014/main" xmlns="" id="{A474E6EB-C0F8-4F92-B4E4-0DDAC450A171}"/>
              </a:ext>
            </a:extLst>
          </p:cNvPr>
          <p:cNvSpPr/>
          <p:nvPr/>
        </p:nvSpPr>
        <p:spPr>
          <a:xfrm>
            <a:off x="0" y="6405889"/>
            <a:ext cx="11109656" cy="276999"/>
          </a:xfrm>
          <a:prstGeom prst="rect">
            <a:avLst/>
          </a:prstGeom>
        </p:spPr>
        <p:txBody>
          <a:bodyPr wrap="square">
            <a:spAutoFit/>
          </a:bodyPr>
          <a:lstStyle/>
          <a:p>
            <a:pPr lvl="0" algn="ctr"/>
            <a:r>
              <a:rPr lang="en-US" sz="1200" dirty="0">
                <a:latin typeface="Times New Roman" panose="02020603050405020304" pitchFamily="18" charset="0"/>
                <a:cs typeface="Times New Roman" panose="02020603050405020304" pitchFamily="18" charset="0"/>
              </a:rPr>
              <a:t>Exploring Advanced Models for Time Series-Based Weather Forecasting in Bangladesh: A Comparative Analysis of ARIMA, SARIMA, </a:t>
            </a:r>
            <a:r>
              <a:rPr lang="en-US" sz="1200" dirty="0" err="1">
                <a:latin typeface="Times New Roman" panose="02020603050405020304" pitchFamily="18" charset="0"/>
                <a:cs typeface="Times New Roman" panose="02020603050405020304" pitchFamily="18" charset="0"/>
              </a:rPr>
              <a:t>FbProphet</a:t>
            </a:r>
            <a:r>
              <a:rPr lang="en-US" sz="1200" dirty="0">
                <a:latin typeface="Times New Roman" panose="02020603050405020304" pitchFamily="18" charset="0"/>
                <a:cs typeface="Times New Roman" panose="02020603050405020304" pitchFamily="18" charset="0"/>
              </a:rPr>
              <a:t>, LSTM, and </a:t>
            </a:r>
            <a:r>
              <a:rPr lang="en-US" sz="1200" dirty="0" err="1">
                <a:latin typeface="Times New Roman" panose="02020603050405020304" pitchFamily="18" charset="0"/>
                <a:cs typeface="Times New Roman" panose="02020603050405020304" pitchFamily="18" charset="0"/>
              </a:rPr>
              <a:t>BiLSTM</a:t>
            </a:r>
            <a:r>
              <a:rPr lang="en-US" sz="1200" dirty="0">
                <a:latin typeface="Times New Roman" panose="02020603050405020304" pitchFamily="18" charset="0"/>
                <a:cs typeface="Times New Roman" panose="02020603050405020304" pitchFamily="18" charset="0"/>
              </a:rPr>
              <a:t> Models.</a:t>
            </a:r>
            <a:endParaRPr lang="en-US" sz="1200" b="1" dirty="0">
              <a:latin typeface="Times New Roman" panose="02020603050405020304" pitchFamily="18" charset="0"/>
              <a:cs typeface="Times New Roman" pitchFamily="18" charset="0"/>
            </a:endParaRPr>
          </a:p>
        </p:txBody>
      </p:sp>
    </p:spTree>
    <p:extLst>
      <p:ext uri="{BB962C8B-B14F-4D97-AF65-F5344CB8AC3E}">
        <p14:creationId xmlns:p14="http://schemas.microsoft.com/office/powerpoint/2010/main" xmlns="" val="1540584867"/>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A826C7FA-2575-4205-96B4-3AAE344200F3}"/>
              </a:ext>
            </a:extLst>
          </p:cNvPr>
          <p:cNvSpPr/>
          <p:nvPr/>
        </p:nvSpPr>
        <p:spPr>
          <a:xfrm>
            <a:off x="1524000" y="164046"/>
            <a:ext cx="9518284" cy="773077"/>
          </a:xfrm>
          <a:prstGeom prst="rect">
            <a:avLst/>
          </a:prstGeom>
          <a:solidFill>
            <a:schemeClr val="bg1">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2600DB06-53D1-49B5-925E-40C7627FB608}"/>
              </a:ext>
            </a:extLst>
          </p:cNvPr>
          <p:cNvSpPr>
            <a:spLocks noGrp="1"/>
          </p:cNvSpPr>
          <p:nvPr>
            <p:ph type="title"/>
          </p:nvPr>
        </p:nvSpPr>
        <p:spPr>
          <a:xfrm>
            <a:off x="1524001" y="148267"/>
            <a:ext cx="9423042" cy="785004"/>
          </a:xfrm>
        </p:spPr>
        <p:txBody>
          <a:bodyPr>
            <a:normAutofit/>
          </a:bodyPr>
          <a:lstStyle/>
          <a:p>
            <a:pPr marL="457200" indent="-457200" algn="ctr"/>
            <a:r>
              <a:rPr lang="en-US" sz="4000" dirty="0">
                <a:latin typeface="Times New Roman" panose="02020603050405020304" pitchFamily="18" charset="0"/>
                <a:cs typeface="Times New Roman" panose="02020603050405020304" pitchFamily="18" charset="0"/>
              </a:rPr>
              <a:t>Result on Temperature: Actual </a:t>
            </a:r>
            <a:r>
              <a:rPr lang="en-US" sz="4000" dirty="0" err="1">
                <a:latin typeface="Times New Roman" panose="02020603050405020304" pitchFamily="18" charset="0"/>
                <a:cs typeface="Times New Roman" panose="02020603050405020304" pitchFamily="18" charset="0"/>
              </a:rPr>
              <a:t>vs</a:t>
            </a:r>
            <a:r>
              <a:rPr lang="en-US" sz="4000" dirty="0">
                <a:latin typeface="Times New Roman" panose="02020603050405020304" pitchFamily="18" charset="0"/>
                <a:cs typeface="Times New Roman" panose="02020603050405020304" pitchFamily="18" charset="0"/>
              </a:rPr>
              <a:t> Predicted</a:t>
            </a:r>
          </a:p>
        </p:txBody>
      </p:sp>
      <p:sp>
        <p:nvSpPr>
          <p:cNvPr id="8" name="Slide Number Placeholder 7">
            <a:extLst>
              <a:ext uri="{FF2B5EF4-FFF2-40B4-BE49-F238E27FC236}">
                <a16:creationId xmlns:a16="http://schemas.microsoft.com/office/drawing/2014/main" xmlns="" id="{FB068D74-2435-4504-8DAC-B8369BB5E5B0}"/>
              </a:ext>
            </a:extLst>
          </p:cNvPr>
          <p:cNvSpPr>
            <a:spLocks noGrp="1"/>
          </p:cNvSpPr>
          <p:nvPr>
            <p:ph type="sldNum" sz="quarter" idx="12"/>
          </p:nvPr>
        </p:nvSpPr>
        <p:spPr/>
        <p:txBody>
          <a:bodyPr/>
          <a:lstStyle/>
          <a:p>
            <a:fld id="{5A882AEB-466F-4274-942F-3CDF80EA56C5}" type="slidenum">
              <a:rPr lang="en-US" smtClean="0"/>
              <a:pPr/>
              <a:t>18</a:t>
            </a:fld>
            <a:endParaRPr lang="en-US"/>
          </a:p>
        </p:txBody>
      </p:sp>
      <p:sp>
        <p:nvSpPr>
          <p:cNvPr id="9" name="Rectangle 8"/>
          <p:cNvSpPr/>
          <p:nvPr/>
        </p:nvSpPr>
        <p:spPr>
          <a:xfrm>
            <a:off x="2347857" y="2773972"/>
            <a:ext cx="2336370" cy="369332"/>
          </a:xfrm>
          <a:prstGeom prst="rect">
            <a:avLst/>
          </a:prstGeom>
          <a:ln>
            <a:solidFill>
              <a:srgbClr val="92D050"/>
            </a:solidFill>
          </a:ln>
        </p:spPr>
        <p:txBody>
          <a:bodyPr wrap="square">
            <a:spAutoFit/>
          </a:bodyPr>
          <a:lstStyle/>
          <a:p>
            <a:pPr algn="ctr"/>
            <a:r>
              <a:rPr lang="en-US" dirty="0">
                <a:latin typeface="Times New Roman" pitchFamily="18" charset="0"/>
                <a:cs typeface="Times New Roman" pitchFamily="18" charset="0"/>
              </a:rPr>
              <a:t>1. ARIMA</a:t>
            </a:r>
          </a:p>
        </p:txBody>
      </p:sp>
      <p:pic>
        <p:nvPicPr>
          <p:cNvPr id="1026" name="Picture 2" descr="https://www.kaggleusercontent.com/kf/155145535/eyJhbGciOiJkaXIiLCJlbmMiOiJBMTI4Q0JDLUhTMjU2In0..1_7FnIqiEwWXc8WrJybOpw.sgWH8XaNdQkWD4Q2i0FHcCQ5QV3Ya18Z2fJeakhWSWg5HG8l8L4T67UbeS8xC1qq5Ef9aoJp0dTyBrkK2QnQ21dwjTOZXaZUzWNBQ5kxBulWigRwItkJEb-jz1ORMmYG6SL6Jwnjj4tvpDgUc3JBQ0Qrdj3FI27e0tpItff4AC-he67Ys0Cyyig8G0T7B_ERkQ_p3VTrSwdysNcE0inGdF5Fcan-Gku5E-bpSoXhbAKlI4ZqLms8sznl0XbaNBY_ENk2WbbQVwAAltamQYMmxDZFgP7HnMVBGHbebur7zZdtXoDY70e0RetYDPYqyDl_Bjt4-bdPOLI3zSRYLRJ98a-IxNXtuw5ZhKNj25CsZKsayaTb3SLdckOhSRHA2_DWOrKt0jkOa0hX7be3l2K0VIzi-8b_0o0t_WeWrjHL-f3TJwVdkPEMyyYjKLbosONNRr1daM7onyRDz8I1wNc1Fs2UY958wrnDdKA-_9Bh3ZSmxm5n6hUWxgUJuExw-7ahCaBNmpSTpxFOB5-0rvKHElUXnu3LU4E3rKQ8m6f8UxQsJUYzB5Z6_ByOqHOkbhMe-WFvX0fZeAMraV9J2FUvqVq67wx9de6DvDZCGlpIAb6nM0hFkQ-B1hWIKxNn0MJCVU38YULKUIoB6c7vx4cruZ33154NmUPYNQnIxLTiljIzp3tr3Q2b1hOGTH8GSm5_.M_f5lSJMOmfSfgZP_yFIww/__results___files/__results___43_0.png">
            <a:extLst>
              <a:ext uri="{FF2B5EF4-FFF2-40B4-BE49-F238E27FC236}">
                <a16:creationId xmlns:a16="http://schemas.microsoft.com/office/drawing/2014/main" xmlns="" id="{64FA8D9D-24AE-4085-8720-BB5BF5726A2B}"/>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1147101"/>
            <a:ext cx="3763215" cy="1210197"/>
          </a:xfrm>
          <a:prstGeom prst="rect">
            <a:avLst/>
          </a:prstGeom>
          <a:noFill/>
          <a:ln>
            <a:solidFill>
              <a:schemeClr val="bg1"/>
            </a:solidFill>
          </a:ln>
          <a:extLst>
            <a:ext uri="{909E8E84-426E-40DD-AFC4-6F175D3DCCD1}">
              <a14:hiddenFill xmlns:a14="http://schemas.microsoft.com/office/drawing/2010/main" xmlns="">
                <a:solidFill>
                  <a:srgbClr val="FFFFFF"/>
                </a:solidFill>
              </a14:hiddenFill>
            </a:ext>
          </a:extLst>
        </p:spPr>
      </p:pic>
      <p:pic>
        <p:nvPicPr>
          <p:cNvPr id="3" name="Picture 2">
            <a:extLst>
              <a:ext uri="{FF2B5EF4-FFF2-40B4-BE49-F238E27FC236}">
                <a16:creationId xmlns:a16="http://schemas.microsoft.com/office/drawing/2014/main" xmlns="" id="{A3C971E2-10DC-40A9-8AAB-1C0466DDCDC1}"/>
              </a:ext>
            </a:extLst>
          </p:cNvPr>
          <p:cNvPicPr>
            <a:picLocks noChangeAspect="1"/>
          </p:cNvPicPr>
          <p:nvPr/>
        </p:nvPicPr>
        <p:blipFill>
          <a:blip r:embed="rId3"/>
          <a:stretch>
            <a:fillRect/>
          </a:stretch>
        </p:blipFill>
        <p:spPr>
          <a:xfrm>
            <a:off x="3826731" y="1240091"/>
            <a:ext cx="2488640" cy="1312904"/>
          </a:xfrm>
          <a:prstGeom prst="rect">
            <a:avLst/>
          </a:prstGeom>
          <a:ln>
            <a:solidFill>
              <a:schemeClr val="tx2">
                <a:lumMod val="95000"/>
                <a:lumOff val="5000"/>
              </a:schemeClr>
            </a:solidFill>
          </a:ln>
        </p:spPr>
      </p:pic>
      <p:sp>
        <p:nvSpPr>
          <p:cNvPr id="10" name="Rectangle 9">
            <a:extLst>
              <a:ext uri="{FF2B5EF4-FFF2-40B4-BE49-F238E27FC236}">
                <a16:creationId xmlns:a16="http://schemas.microsoft.com/office/drawing/2014/main" xmlns="" id="{015F2C93-1F44-4C59-9F92-537E49712068}"/>
              </a:ext>
            </a:extLst>
          </p:cNvPr>
          <p:cNvSpPr/>
          <p:nvPr/>
        </p:nvSpPr>
        <p:spPr>
          <a:xfrm>
            <a:off x="8111246" y="3080792"/>
            <a:ext cx="2336370" cy="369332"/>
          </a:xfrm>
          <a:prstGeom prst="rect">
            <a:avLst/>
          </a:prstGeom>
          <a:ln>
            <a:solidFill>
              <a:srgbClr val="92D050"/>
            </a:solidFill>
          </a:ln>
        </p:spPr>
        <p:txBody>
          <a:bodyPr wrap="square">
            <a:spAutoFit/>
          </a:bodyPr>
          <a:lstStyle/>
          <a:p>
            <a:pPr algn="ctr"/>
            <a:r>
              <a:rPr lang="en-US" dirty="0">
                <a:latin typeface="Times New Roman" pitchFamily="18" charset="0"/>
                <a:cs typeface="Times New Roman" pitchFamily="18" charset="0"/>
              </a:rPr>
              <a:t>2. SARIMA</a:t>
            </a:r>
          </a:p>
        </p:txBody>
      </p:sp>
      <p:sp>
        <p:nvSpPr>
          <p:cNvPr id="11" name="Rectangle 10">
            <a:extLst>
              <a:ext uri="{FF2B5EF4-FFF2-40B4-BE49-F238E27FC236}">
                <a16:creationId xmlns:a16="http://schemas.microsoft.com/office/drawing/2014/main" xmlns="" id="{2415D604-3361-43FB-8A06-A6409D34B390}"/>
              </a:ext>
            </a:extLst>
          </p:cNvPr>
          <p:cNvSpPr/>
          <p:nvPr/>
        </p:nvSpPr>
        <p:spPr>
          <a:xfrm>
            <a:off x="2347857" y="5849923"/>
            <a:ext cx="2336370" cy="369332"/>
          </a:xfrm>
          <a:prstGeom prst="rect">
            <a:avLst/>
          </a:prstGeom>
          <a:ln>
            <a:solidFill>
              <a:srgbClr val="92D050"/>
            </a:solidFill>
          </a:ln>
        </p:spPr>
        <p:txBody>
          <a:bodyPr wrap="square">
            <a:spAutoFit/>
          </a:bodyPr>
          <a:lstStyle/>
          <a:p>
            <a:pPr algn="ctr"/>
            <a:r>
              <a:rPr lang="en-US" dirty="0">
                <a:latin typeface="Times New Roman" pitchFamily="18" charset="0"/>
                <a:cs typeface="Times New Roman" pitchFamily="18" charset="0"/>
              </a:rPr>
              <a:t>3. LSTM</a:t>
            </a:r>
          </a:p>
        </p:txBody>
      </p:sp>
      <p:sp>
        <p:nvSpPr>
          <p:cNvPr id="13" name="Rectangle 12">
            <a:extLst>
              <a:ext uri="{FF2B5EF4-FFF2-40B4-BE49-F238E27FC236}">
                <a16:creationId xmlns:a16="http://schemas.microsoft.com/office/drawing/2014/main" xmlns="" id="{AB16138C-1CE9-4FBA-8C5D-A0D8AFBE2667}"/>
              </a:ext>
            </a:extLst>
          </p:cNvPr>
          <p:cNvSpPr/>
          <p:nvPr/>
        </p:nvSpPr>
        <p:spPr>
          <a:xfrm>
            <a:off x="8111246" y="5877178"/>
            <a:ext cx="2336370" cy="369332"/>
          </a:xfrm>
          <a:prstGeom prst="rect">
            <a:avLst/>
          </a:prstGeom>
          <a:ln>
            <a:solidFill>
              <a:srgbClr val="92D050"/>
            </a:solidFill>
          </a:ln>
        </p:spPr>
        <p:txBody>
          <a:bodyPr wrap="square">
            <a:spAutoFit/>
          </a:bodyPr>
          <a:lstStyle/>
          <a:p>
            <a:pPr algn="ctr"/>
            <a:r>
              <a:rPr lang="en-US" dirty="0">
                <a:latin typeface="Times New Roman" pitchFamily="18" charset="0"/>
                <a:cs typeface="Times New Roman" pitchFamily="18" charset="0"/>
              </a:rPr>
              <a:t>4. Bi-LSTM</a:t>
            </a:r>
          </a:p>
        </p:txBody>
      </p:sp>
      <p:pic>
        <p:nvPicPr>
          <p:cNvPr id="7" name="Picture 2" descr="https://www.kaggleusercontent.com/kf/155030477/eyJhbGciOiJkaXIiLCJlbmMiOiJBMTI4Q0JDLUhTMjU2In0..claNG0e7TFDD1f22L0SEUQ.T9QTliRXkrGKpL3sE4AtTOSi-u8RhUJH9OIHFnKace3QphfFltzKU70ISPe2Mp7PUhF5_9PEXDK3gtSQwUMVz_Yz0tkS1Xh_fMW3_DnyYA_UpOhdEFEs8p9z_5FMf4742LqW19VPP2cdb9kU9noAmigAC8iPy40mK8QRqlPLzeM_saZYZDwoOUGEivjS8kASDkiUH5UlHghKB1EZL2QKvaTcumM2wT-rR8ORc-e1o5ZAeM8je57IuEZBbeNVmiemBfgXY0ZJwbPm1KZGRQdd6RNn0oFSPCiPo9_imcgsa8dCFk9ec_cpoAteed1iRyuwSWd33OyqYkSDZjZAzTMYQaxmPc2ClfKRilDF3ef9g2pjE0rA53NbwqRMI33EoMTo35JMKSWwBDPYL-xN75eI8q8FBIB4yZqM5omy5iLL8eryhYP9ZS2i2v97zFN4DGLaZVfUuAZ4r0Sp4V6yhZ-YoUHJFBRdBBe2kQWC5dxlmo2ksHQXf_-q4lUrDaQhJCdp-oF1Y8aM4OgfgB6HCAb4-bvucE7XvoeYqEgXTMuZkEWdIZFqoV98Cj6p79HahaNyD-vL8HaMiSh-sWBCgonxoFh7NYTKCYfo9WROnhPifiIBnueJ7TFmsCipeb4ouJjpEmVB-CXCKh3z4v9bj8AaJb9qz35WKRNAnTu9esgab6Cni-GyLo8jMCrkiNV6Aats.GCSgwG_-zlf2AucdhJl0cQ/__results___files/__results___22_0.png">
            <a:extLst>
              <a:ext uri="{FF2B5EF4-FFF2-40B4-BE49-F238E27FC236}">
                <a16:creationId xmlns:a16="http://schemas.microsoft.com/office/drawing/2014/main" xmlns="" id="{EFD128B5-BE4F-4EC5-8DFB-17B835CF9D19}"/>
              </a:ext>
            </a:extLst>
          </p:cNvPr>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r="12626"/>
          <a:stretch/>
        </p:blipFill>
        <p:spPr bwMode="auto">
          <a:xfrm>
            <a:off x="6544958" y="1215613"/>
            <a:ext cx="2091042" cy="1613036"/>
          </a:xfrm>
          <a:prstGeom prst="rect">
            <a:avLst/>
          </a:prstGeom>
          <a:noFill/>
          <a:ln>
            <a:solidFill>
              <a:schemeClr val="bg1"/>
            </a:solidFill>
          </a:ln>
          <a:extLst>
            <a:ext uri="{909E8E84-426E-40DD-AFC4-6F175D3DCCD1}">
              <a14:hiddenFill xmlns:a14="http://schemas.microsoft.com/office/drawing/2010/main" xmlns="">
                <a:solidFill>
                  <a:srgbClr val="FFFFFF"/>
                </a:solidFill>
              </a14:hiddenFill>
            </a:ext>
          </a:extLst>
        </p:spPr>
      </p:pic>
      <p:pic>
        <p:nvPicPr>
          <p:cNvPr id="15" name="Picture 14">
            <a:extLst>
              <a:ext uri="{FF2B5EF4-FFF2-40B4-BE49-F238E27FC236}">
                <a16:creationId xmlns:a16="http://schemas.microsoft.com/office/drawing/2014/main" xmlns="" id="{3A25B027-3C27-461A-99EA-39DC5B54D73A}"/>
              </a:ext>
            </a:extLst>
          </p:cNvPr>
          <p:cNvPicPr>
            <a:picLocks noChangeAspect="1"/>
          </p:cNvPicPr>
          <p:nvPr/>
        </p:nvPicPr>
        <p:blipFill>
          <a:blip r:embed="rId5"/>
          <a:stretch>
            <a:fillRect/>
          </a:stretch>
        </p:blipFill>
        <p:spPr>
          <a:xfrm>
            <a:off x="8915046" y="1193775"/>
            <a:ext cx="3065140" cy="1708055"/>
          </a:xfrm>
          <a:prstGeom prst="rect">
            <a:avLst/>
          </a:prstGeom>
          <a:solidFill>
            <a:schemeClr val="tx2">
              <a:lumMod val="85000"/>
              <a:lumOff val="15000"/>
            </a:schemeClr>
          </a:solidFill>
          <a:ln>
            <a:solidFill>
              <a:schemeClr val="accent1">
                <a:lumMod val="10000"/>
              </a:schemeClr>
            </a:solidFill>
          </a:ln>
        </p:spPr>
      </p:pic>
      <p:pic>
        <p:nvPicPr>
          <p:cNvPr id="1028" name="Picture 4" descr="https://www.kaggleusercontent.com/kf/155130812/eyJhbGciOiJkaXIiLCJlbmMiOiJBMTI4Q0JDLUhTMjU2In0..BT-IhoOA-XZMwMMW-ku5Kg.K8_aBzrPL-jlKTOhz9y7dThD4ndUuN-WQ8nOkNXVvUjd3BLhesf30BVRt-Htmv1gbgKB3gq6TJmwRuebGfU6ZzCTkQqg2zv7j44Z6j9LctDLQXDjpSJeh5nGktXRfL-XYegLfTYpJS43oIWTVyJv-V6GziXrYv1PqaZC4UpLFeojaUsyvaDBY4uMP9Mt7WZ_xn1R4z3-6C16Ok5HVTiptMH0eybIqf1nyPoi2IjTg3VpjLYjy8UcZ8EHssoFwF8OOAzJkoh1Njh6ttIHVwouLSfxk1gCch1xH5HMWU3amQ-5mvTFeG8lBWnFodTQYbBippqEqWQ3q2vxQZfM4FcVcoKdvVS1Q64spi5cfnEeVSoY2-Cg9EGPYFrKbnAZLrbx_b-kpT1qFWZiCwaeCkiWImAo-yUkt7Vybnw6YoUk5KQNXizrSF2oqq6-MmohIq5-x7R4a7vo61dmeqxJqkCTeKOh0xDk_8pICKvkhQJs5Ne9rRgxjpdXNDaVXiw0bkU2j7-yP_dKNdBIJ4j13ZMFuiZ9iDWyiUwJfVPbZ-sUMla1kEkC0ar5kOEUByidHLv5laLBS2M1ZWBq2AwsUywfg1EtA-MHVfqZpO6xAWYR64QiO0GfA7caivXs0J07r8DhwjKT9__vGD0n_PWSdPdykuaEWECypFWlrl4i7EIMGotKv050OKna5aGblQeS_EmF._ipsTOMthU79bABe7_CPag/__results___files/__results___50_1.png">
            <a:extLst>
              <a:ext uri="{FF2B5EF4-FFF2-40B4-BE49-F238E27FC236}">
                <a16:creationId xmlns:a16="http://schemas.microsoft.com/office/drawing/2014/main" xmlns="" id="{77FC8A03-450F-40AD-BC08-CC5C77B2AB1A}"/>
              </a:ext>
            </a:extLst>
          </p:cNvPr>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323641" y="3481533"/>
            <a:ext cx="3278828" cy="2277365"/>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15">
            <a:extLst>
              <a:ext uri="{FF2B5EF4-FFF2-40B4-BE49-F238E27FC236}">
                <a16:creationId xmlns:a16="http://schemas.microsoft.com/office/drawing/2014/main" xmlns="" id="{003F2C49-E200-4D2A-A9E1-6D8E6FEA20A4}"/>
              </a:ext>
            </a:extLst>
          </p:cNvPr>
          <p:cNvPicPr>
            <a:picLocks noChangeAspect="1"/>
          </p:cNvPicPr>
          <p:nvPr/>
        </p:nvPicPr>
        <p:blipFill>
          <a:blip r:embed="rId7"/>
          <a:stretch>
            <a:fillRect/>
          </a:stretch>
        </p:blipFill>
        <p:spPr>
          <a:xfrm>
            <a:off x="3990312" y="3450124"/>
            <a:ext cx="1811115" cy="2209699"/>
          </a:xfrm>
          <a:prstGeom prst="rect">
            <a:avLst/>
          </a:prstGeom>
          <a:ln>
            <a:solidFill>
              <a:schemeClr val="accent1">
                <a:lumMod val="10000"/>
              </a:schemeClr>
            </a:solidFill>
          </a:ln>
        </p:spPr>
      </p:pic>
      <p:pic>
        <p:nvPicPr>
          <p:cNvPr id="1030" name="Picture 6" descr="https://www.kaggleusercontent.com/kf/154804115/eyJhbGciOiJkaXIiLCJlbmMiOiJBMTI4Q0JDLUhTMjU2In0..4B4qZKxLWyQswC-Nmw0xwA.GBq4hGi2ZtXs7iKLPZLzgGx7_1Z8p-LNCN6QMbXDpRK1il_bqCexF9x_ZZl1Miycou_KdWS36QYOzu3jUnsbIisYFKY7xHwIWObOd2aQOUFSU14VkSjWTpqWQf0hESxm_0Vs74f5dKFzc7nB3DO738C3Ek6pkhuRzLj3GZirhtkFYP4bMDPENS2OF0b7VXSUsedT0fz3OoP8FEdPGVFNycHVFwZeGXlnuaMnid_pNrnWbaehpt8Z-m9TVL9sn4Bm3wRSLaQNUbLLC7D2C5fuIwyHb4mG9yjwhhNkm7uYHAne8314HR7ICFiBtG7MzsZ_o6lWI7ozefSx9XvdU2zde9VsLgo5SFE9lMDBHdNptBNie3d_YCF0NFM3QAnn26s9JALttDf7DgbGz2ZjQWxvrL_82mUJjr43YZX729kVvd9tdFYG7rXWtkpt4jTPl9Y3JPHZlCG65B14K4EdObRNNgvkX7hYXFnVtmsgFd9mbpy0JyYFOPjSMPtHNk3vgSJuK_7SQf6DOyHryaFN28P_-JTfBAV9KQ7zguJh1dzLU2Z1id70WmEp7xwmSCYaV2JBCFGxFi3OJstKLBDhOiJGhqXxCxkSF6Z5Yd4mJy1aLeXIUzuGIoo8-LutVqIurgvsTpgbdWR49oxyr-hFKS19brERyQrWI_CU-kHpChRCnWoeZAwDo7ucOEx4kJyyHDSP.3IGzWdQMTzJRX92l5eg0Jw/__results___files/__results___50_1.png">
            <a:extLst>
              <a:ext uri="{FF2B5EF4-FFF2-40B4-BE49-F238E27FC236}">
                <a16:creationId xmlns:a16="http://schemas.microsoft.com/office/drawing/2014/main" xmlns="" id="{350A8F58-307E-4B7B-9B7C-FEC89F791B58}"/>
              </a:ext>
            </a:extLst>
          </p:cNvPr>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6315371" y="3536568"/>
            <a:ext cx="3278827" cy="2277365"/>
          </a:xfrm>
          <a:prstGeom prst="rect">
            <a:avLst/>
          </a:prstGeom>
          <a:noFill/>
          <a:extLst>
            <a:ext uri="{909E8E84-426E-40DD-AFC4-6F175D3DCCD1}">
              <a14:hiddenFill xmlns:a14="http://schemas.microsoft.com/office/drawing/2010/main" xmlns="">
                <a:solidFill>
                  <a:srgbClr val="FFFFFF"/>
                </a:solidFill>
              </a14:hiddenFill>
            </a:ext>
          </a:extLst>
        </p:spPr>
      </p:pic>
      <p:pic>
        <p:nvPicPr>
          <p:cNvPr id="17" name="Picture 16">
            <a:extLst>
              <a:ext uri="{FF2B5EF4-FFF2-40B4-BE49-F238E27FC236}">
                <a16:creationId xmlns:a16="http://schemas.microsoft.com/office/drawing/2014/main" xmlns="" id="{420F833C-07C1-4FFE-B90B-DBFE2974DF1C}"/>
              </a:ext>
            </a:extLst>
          </p:cNvPr>
          <p:cNvPicPr>
            <a:picLocks noChangeAspect="1"/>
          </p:cNvPicPr>
          <p:nvPr/>
        </p:nvPicPr>
        <p:blipFill>
          <a:blip r:embed="rId9"/>
          <a:stretch>
            <a:fillRect/>
          </a:stretch>
        </p:blipFill>
        <p:spPr>
          <a:xfrm>
            <a:off x="9818314" y="3581739"/>
            <a:ext cx="1754857" cy="2063582"/>
          </a:xfrm>
          <a:prstGeom prst="rect">
            <a:avLst/>
          </a:prstGeom>
          <a:ln>
            <a:solidFill>
              <a:schemeClr val="tx1"/>
            </a:solidFill>
          </a:ln>
        </p:spPr>
      </p:pic>
      <p:sp>
        <p:nvSpPr>
          <p:cNvPr id="19" name="Rectangle 18">
            <a:extLst>
              <a:ext uri="{FF2B5EF4-FFF2-40B4-BE49-F238E27FC236}">
                <a16:creationId xmlns:a16="http://schemas.microsoft.com/office/drawing/2014/main" xmlns="" id="{2009A1B9-D1B9-4521-9081-A319DEED9F30}"/>
              </a:ext>
            </a:extLst>
          </p:cNvPr>
          <p:cNvSpPr/>
          <p:nvPr/>
        </p:nvSpPr>
        <p:spPr>
          <a:xfrm>
            <a:off x="0" y="6405889"/>
            <a:ext cx="11109656" cy="276999"/>
          </a:xfrm>
          <a:prstGeom prst="rect">
            <a:avLst/>
          </a:prstGeom>
        </p:spPr>
        <p:txBody>
          <a:bodyPr wrap="square">
            <a:spAutoFit/>
          </a:bodyPr>
          <a:lstStyle/>
          <a:p>
            <a:pPr lvl="0" algn="ctr"/>
            <a:r>
              <a:rPr lang="en-US" sz="1200" dirty="0">
                <a:latin typeface="Times New Roman" panose="02020603050405020304" pitchFamily="18" charset="0"/>
                <a:cs typeface="Times New Roman" panose="02020603050405020304" pitchFamily="18" charset="0"/>
              </a:rPr>
              <a:t>Exploring Advanced Models for Time Series-Based Weather Forecasting in Bangladesh: A Comparative Analysis of ARIMA, SARIMA, </a:t>
            </a:r>
            <a:r>
              <a:rPr lang="en-US" sz="1200" dirty="0" err="1">
                <a:latin typeface="Times New Roman" panose="02020603050405020304" pitchFamily="18" charset="0"/>
                <a:cs typeface="Times New Roman" panose="02020603050405020304" pitchFamily="18" charset="0"/>
              </a:rPr>
              <a:t>FbProphet</a:t>
            </a:r>
            <a:r>
              <a:rPr lang="en-US" sz="1200" dirty="0">
                <a:latin typeface="Times New Roman" panose="02020603050405020304" pitchFamily="18" charset="0"/>
                <a:cs typeface="Times New Roman" panose="02020603050405020304" pitchFamily="18" charset="0"/>
              </a:rPr>
              <a:t>, LSTM, and </a:t>
            </a:r>
            <a:r>
              <a:rPr lang="en-US" sz="1200" dirty="0" err="1">
                <a:latin typeface="Times New Roman" panose="02020603050405020304" pitchFamily="18" charset="0"/>
                <a:cs typeface="Times New Roman" panose="02020603050405020304" pitchFamily="18" charset="0"/>
              </a:rPr>
              <a:t>BiLSTM</a:t>
            </a:r>
            <a:r>
              <a:rPr lang="en-US" sz="1200" dirty="0">
                <a:latin typeface="Times New Roman" panose="02020603050405020304" pitchFamily="18" charset="0"/>
                <a:cs typeface="Times New Roman" panose="02020603050405020304" pitchFamily="18" charset="0"/>
              </a:rPr>
              <a:t> Models.</a:t>
            </a:r>
            <a:endParaRPr lang="en-US" sz="1200" b="1" dirty="0">
              <a:latin typeface="Times New Roman" panose="02020603050405020304" pitchFamily="18" charset="0"/>
              <a:cs typeface="Times New Roman" pitchFamily="18" charset="0"/>
            </a:endParaRPr>
          </a:p>
        </p:txBody>
      </p:sp>
    </p:spTree>
    <p:extLst>
      <p:ext uri="{BB962C8B-B14F-4D97-AF65-F5344CB8AC3E}">
        <p14:creationId xmlns:p14="http://schemas.microsoft.com/office/powerpoint/2010/main" xmlns="" val="260566377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A826C7FA-2575-4205-96B4-3AAE344200F3}"/>
              </a:ext>
            </a:extLst>
          </p:cNvPr>
          <p:cNvSpPr/>
          <p:nvPr/>
        </p:nvSpPr>
        <p:spPr>
          <a:xfrm>
            <a:off x="1524000" y="164046"/>
            <a:ext cx="9518284" cy="773077"/>
          </a:xfrm>
          <a:prstGeom prst="rect">
            <a:avLst/>
          </a:prstGeom>
          <a:solidFill>
            <a:schemeClr val="bg1">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2600DB06-53D1-49B5-925E-40C7627FB608}"/>
              </a:ext>
            </a:extLst>
          </p:cNvPr>
          <p:cNvSpPr>
            <a:spLocks noGrp="1"/>
          </p:cNvSpPr>
          <p:nvPr>
            <p:ph type="title"/>
          </p:nvPr>
        </p:nvSpPr>
        <p:spPr>
          <a:xfrm>
            <a:off x="1524001" y="135552"/>
            <a:ext cx="9518284" cy="785004"/>
          </a:xfrm>
        </p:spPr>
        <p:txBody>
          <a:bodyPr>
            <a:normAutofit/>
          </a:bodyPr>
          <a:lstStyle/>
          <a:p>
            <a:pPr marL="457200" indent="-457200" algn="ctr"/>
            <a:r>
              <a:rPr lang="en-US" sz="4000" dirty="0">
                <a:latin typeface="Times New Roman" panose="02020603050405020304" pitchFamily="18" charset="0"/>
                <a:cs typeface="Times New Roman" panose="02020603050405020304" pitchFamily="18" charset="0"/>
              </a:rPr>
              <a:t>Result on Temperature: Actual </a:t>
            </a:r>
            <a:r>
              <a:rPr lang="en-US" sz="4000" dirty="0" err="1">
                <a:latin typeface="Times New Roman" panose="02020603050405020304" pitchFamily="18" charset="0"/>
                <a:cs typeface="Times New Roman" panose="02020603050405020304" pitchFamily="18" charset="0"/>
              </a:rPr>
              <a:t>vs</a:t>
            </a:r>
            <a:r>
              <a:rPr lang="en-US" sz="4000" dirty="0">
                <a:latin typeface="Times New Roman" panose="02020603050405020304" pitchFamily="18" charset="0"/>
                <a:cs typeface="Times New Roman" panose="02020603050405020304" pitchFamily="18" charset="0"/>
              </a:rPr>
              <a:t> Predicted</a:t>
            </a:r>
          </a:p>
        </p:txBody>
      </p:sp>
      <p:sp>
        <p:nvSpPr>
          <p:cNvPr id="8" name="Slide Number Placeholder 7">
            <a:extLst>
              <a:ext uri="{FF2B5EF4-FFF2-40B4-BE49-F238E27FC236}">
                <a16:creationId xmlns:a16="http://schemas.microsoft.com/office/drawing/2014/main" xmlns="" id="{FB068D74-2435-4504-8DAC-B8369BB5E5B0}"/>
              </a:ext>
            </a:extLst>
          </p:cNvPr>
          <p:cNvSpPr>
            <a:spLocks noGrp="1"/>
          </p:cNvSpPr>
          <p:nvPr>
            <p:ph type="sldNum" sz="quarter" idx="12"/>
          </p:nvPr>
        </p:nvSpPr>
        <p:spPr/>
        <p:txBody>
          <a:bodyPr/>
          <a:lstStyle/>
          <a:p>
            <a:fld id="{5A882AEB-466F-4274-942F-3CDF80EA56C5}" type="slidenum">
              <a:rPr lang="en-US" smtClean="0"/>
              <a:pPr/>
              <a:t>19</a:t>
            </a:fld>
            <a:endParaRPr lang="en-US"/>
          </a:p>
        </p:txBody>
      </p:sp>
      <p:sp>
        <p:nvSpPr>
          <p:cNvPr id="9" name="Rectangle 8"/>
          <p:cNvSpPr/>
          <p:nvPr/>
        </p:nvSpPr>
        <p:spPr>
          <a:xfrm>
            <a:off x="5072327" y="4989300"/>
            <a:ext cx="2336370" cy="369332"/>
          </a:xfrm>
          <a:prstGeom prst="rect">
            <a:avLst/>
          </a:prstGeom>
          <a:ln>
            <a:solidFill>
              <a:srgbClr val="92D050"/>
            </a:solidFill>
          </a:ln>
        </p:spPr>
        <p:txBody>
          <a:bodyPr wrap="square">
            <a:spAutoFit/>
          </a:bodyPr>
          <a:lstStyle/>
          <a:p>
            <a:pPr algn="ctr"/>
            <a:r>
              <a:rPr lang="en-US" dirty="0">
                <a:latin typeface="Times New Roman" pitchFamily="18" charset="0"/>
                <a:cs typeface="Times New Roman" pitchFamily="18" charset="0"/>
              </a:rPr>
              <a:t>5. Prophet</a:t>
            </a:r>
          </a:p>
        </p:txBody>
      </p:sp>
      <p:pic>
        <p:nvPicPr>
          <p:cNvPr id="2050" name="Picture 2" descr="https://www.kaggleusercontent.com/kf/155141945/eyJhbGciOiJkaXIiLCJlbmMiOiJBMTI4Q0JDLUhTMjU2In0..8qGWyCiEzObga37KWTs2tg.oq_jz4hgOhan9pLuKUBakFqsD8cJ_5IpBidgkKaI0Q1BSQRXrUW_0Zr-lioPAJFcfnideaphtyhX7M8wfFh4efaGl7nUg0jMfjseKhTLzevFLeIGwgzXeor7QYOJP4WnX3RyELsMV8g8MUyn0FixOycwIYvlYS9N8vG6dZ0tvw-z_TwU4xBJrMyd8b1My3gkLpCiRJMIREe82Q2UGpRQys0L7hJ9TUwa_Y-G4vStYC-GhYTHR3FPq-MWWnuX8FQP3Nsrv-p7RjKJJa7l0oKvmqY_tgMShu6BjBvh2aC96ViQF1XEMjqgUzfdScQOXitmo0hEOGI2iydOx3ymipy2zHgqSVOSs6WbaTGo_OsfFMCgXTsJAja0IPGecEDBAqMERmF_zBju1Tc4yPweUSsbo0fNWIcwDTekQGpTxK_5GNaazhXnGY94v6b62D6hCHw6ADo3HBiVFul4mKROcvQwKNHqb-8JWw0islKnEmZ4Ur_GDFMEsxjc9U3PkVa7TGtJptxY4cRlwTDNNToaJtpCao2_w9Wi0xTrSbYWwU9b0CGHHSy78gugnJohOtyQYvZ3t2hPSP3F8RPDoX0vFHvZcSKBaTqEDnkngx1GJHKrCF_8cXAgL8ZWGBbyPBBXR3VDJZ8qzQjAuuAQNvkdaaYGqiYJ5ravw1SQZeTw27HBk10Ao5cnW-DtT_bbLN9xewPY.-NNvwHiEgWlzMhHYYvTEpQ/__results___files/__results___19_0.png">
            <a:extLst>
              <a:ext uri="{FF2B5EF4-FFF2-40B4-BE49-F238E27FC236}">
                <a16:creationId xmlns:a16="http://schemas.microsoft.com/office/drawing/2014/main" xmlns="" id="{7AD11A33-E000-43E2-A680-279E3425C27A}"/>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372824" y="1569314"/>
            <a:ext cx="5522160" cy="3316540"/>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Picture 3">
            <a:extLst>
              <a:ext uri="{FF2B5EF4-FFF2-40B4-BE49-F238E27FC236}">
                <a16:creationId xmlns:a16="http://schemas.microsoft.com/office/drawing/2014/main" xmlns="" id="{98AFD9F7-AC55-40FB-A375-8ACB64588652}"/>
              </a:ext>
            </a:extLst>
          </p:cNvPr>
          <p:cNvPicPr>
            <a:picLocks noChangeAspect="1"/>
          </p:cNvPicPr>
          <p:nvPr/>
        </p:nvPicPr>
        <p:blipFill>
          <a:blip r:embed="rId3"/>
          <a:stretch>
            <a:fillRect/>
          </a:stretch>
        </p:blipFill>
        <p:spPr>
          <a:xfrm>
            <a:off x="7641826" y="1654367"/>
            <a:ext cx="3243255" cy="2957686"/>
          </a:xfrm>
          <a:prstGeom prst="rect">
            <a:avLst/>
          </a:prstGeom>
          <a:ln>
            <a:solidFill>
              <a:schemeClr val="tx2">
                <a:lumMod val="95000"/>
                <a:lumOff val="5000"/>
              </a:schemeClr>
            </a:solidFill>
          </a:ln>
        </p:spPr>
      </p:pic>
      <p:sp>
        <p:nvSpPr>
          <p:cNvPr id="12" name="Rectangle 11">
            <a:extLst>
              <a:ext uri="{FF2B5EF4-FFF2-40B4-BE49-F238E27FC236}">
                <a16:creationId xmlns:a16="http://schemas.microsoft.com/office/drawing/2014/main" xmlns="" id="{B3B4122F-980D-4EDD-A8B1-1E06944989F9}"/>
              </a:ext>
            </a:extLst>
          </p:cNvPr>
          <p:cNvSpPr/>
          <p:nvPr/>
        </p:nvSpPr>
        <p:spPr>
          <a:xfrm>
            <a:off x="1524000" y="5512971"/>
            <a:ext cx="9518284" cy="646331"/>
          </a:xfrm>
          <a:prstGeom prst="rect">
            <a:avLst/>
          </a:prstGeom>
          <a:ln>
            <a:solidFill>
              <a:srgbClr val="92D050"/>
            </a:solidFill>
          </a:ln>
        </p:spPr>
        <p:txBody>
          <a:bodyPr wrap="square">
            <a:spAutoFit/>
          </a:bodyPr>
          <a:lstStyle/>
          <a:p>
            <a:pPr algn="just"/>
            <a:r>
              <a:rPr lang="en-US" dirty="0">
                <a:latin typeface="Times New Roman" panose="02020603050405020304" pitchFamily="18" charset="0"/>
                <a:cs typeface="Times New Roman" panose="02020603050405020304" pitchFamily="18" charset="0"/>
              </a:rPr>
              <a:t>By examining the Actual vs Predicted curves of the five models, it can be understood that the Actual and Predicted values of </a:t>
            </a:r>
            <a:r>
              <a:rPr lang="en-US" b="1" dirty="0">
                <a:latin typeface="Times New Roman" panose="02020603050405020304" pitchFamily="18" charset="0"/>
                <a:cs typeface="Times New Roman" panose="02020603050405020304" pitchFamily="18" charset="0"/>
              </a:rPr>
              <a:t>Prophet</a:t>
            </a:r>
            <a:r>
              <a:rPr lang="en-US" dirty="0">
                <a:latin typeface="Times New Roman" panose="02020603050405020304" pitchFamily="18" charset="0"/>
                <a:cs typeface="Times New Roman" panose="02020603050405020304" pitchFamily="18" charset="0"/>
              </a:rPr>
              <a:t> model are very similar for </a:t>
            </a:r>
            <a:r>
              <a:rPr lang="en-US" b="1" dirty="0">
                <a:latin typeface="Times New Roman" panose="02020603050405020304" pitchFamily="18" charset="0"/>
                <a:cs typeface="Times New Roman" panose="02020603050405020304" pitchFamily="18" charset="0"/>
              </a:rPr>
              <a:t>Temperature</a:t>
            </a:r>
            <a:r>
              <a:rPr lang="en-US" dirty="0">
                <a:latin typeface="Times New Roman" panose="02020603050405020304" pitchFamily="18" charset="0"/>
                <a:cs typeface="Times New Roman" panose="02020603050405020304" pitchFamily="18" charset="0"/>
              </a:rPr>
              <a:t> data.</a:t>
            </a:r>
          </a:p>
        </p:txBody>
      </p:sp>
      <p:sp>
        <p:nvSpPr>
          <p:cNvPr id="11" name="Rectangle 10">
            <a:extLst>
              <a:ext uri="{FF2B5EF4-FFF2-40B4-BE49-F238E27FC236}">
                <a16:creationId xmlns:a16="http://schemas.microsoft.com/office/drawing/2014/main" xmlns="" id="{5F0EEE7F-5D98-45D2-8C9E-954E0DC9677B}"/>
              </a:ext>
            </a:extLst>
          </p:cNvPr>
          <p:cNvSpPr/>
          <p:nvPr/>
        </p:nvSpPr>
        <p:spPr>
          <a:xfrm>
            <a:off x="0" y="6405889"/>
            <a:ext cx="11109656" cy="276999"/>
          </a:xfrm>
          <a:prstGeom prst="rect">
            <a:avLst/>
          </a:prstGeom>
        </p:spPr>
        <p:txBody>
          <a:bodyPr wrap="square">
            <a:spAutoFit/>
          </a:bodyPr>
          <a:lstStyle/>
          <a:p>
            <a:pPr lvl="0" algn="ctr"/>
            <a:r>
              <a:rPr lang="en-US" sz="1200" dirty="0">
                <a:latin typeface="Times New Roman" panose="02020603050405020304" pitchFamily="18" charset="0"/>
                <a:cs typeface="Times New Roman" panose="02020603050405020304" pitchFamily="18" charset="0"/>
              </a:rPr>
              <a:t>Exploring Advanced Models for Time Series-Based Weather Forecasting in Bangladesh: A Comparative Analysis of ARIMA, SARIMA, </a:t>
            </a:r>
            <a:r>
              <a:rPr lang="en-US" sz="1200" dirty="0" err="1">
                <a:latin typeface="Times New Roman" panose="02020603050405020304" pitchFamily="18" charset="0"/>
                <a:cs typeface="Times New Roman" panose="02020603050405020304" pitchFamily="18" charset="0"/>
              </a:rPr>
              <a:t>FbProphet</a:t>
            </a:r>
            <a:r>
              <a:rPr lang="en-US" sz="1200" dirty="0">
                <a:latin typeface="Times New Roman" panose="02020603050405020304" pitchFamily="18" charset="0"/>
                <a:cs typeface="Times New Roman" panose="02020603050405020304" pitchFamily="18" charset="0"/>
              </a:rPr>
              <a:t>, LSTM, and </a:t>
            </a:r>
            <a:r>
              <a:rPr lang="en-US" sz="1200" dirty="0" err="1">
                <a:latin typeface="Times New Roman" panose="02020603050405020304" pitchFamily="18" charset="0"/>
                <a:cs typeface="Times New Roman" panose="02020603050405020304" pitchFamily="18" charset="0"/>
              </a:rPr>
              <a:t>BiLSTM</a:t>
            </a:r>
            <a:r>
              <a:rPr lang="en-US" sz="1200" dirty="0">
                <a:latin typeface="Times New Roman" panose="02020603050405020304" pitchFamily="18" charset="0"/>
                <a:cs typeface="Times New Roman" panose="02020603050405020304" pitchFamily="18" charset="0"/>
              </a:rPr>
              <a:t> Models.</a:t>
            </a:r>
            <a:endParaRPr lang="en-US" sz="1200" b="1" dirty="0">
              <a:latin typeface="Times New Roman" panose="02020603050405020304" pitchFamily="18" charset="0"/>
              <a:cs typeface="Times New Roman" pitchFamily="18" charset="0"/>
            </a:endParaRPr>
          </a:p>
        </p:txBody>
      </p:sp>
    </p:spTree>
    <p:extLst>
      <p:ext uri="{BB962C8B-B14F-4D97-AF65-F5344CB8AC3E}">
        <p14:creationId xmlns:p14="http://schemas.microsoft.com/office/powerpoint/2010/main" xmlns="" val="1930400476"/>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2DF237BD-601C-46BF-A844-81412EADD9CB}"/>
              </a:ext>
            </a:extLst>
          </p:cNvPr>
          <p:cNvSpPr/>
          <p:nvPr/>
        </p:nvSpPr>
        <p:spPr>
          <a:xfrm>
            <a:off x="1488013" y="265416"/>
            <a:ext cx="9621643" cy="762760"/>
          </a:xfrm>
          <a:prstGeom prst="rect">
            <a:avLst/>
          </a:prstGeom>
          <a:solidFill>
            <a:schemeClr val="bg1">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xmlns="" id="{C55E3DCF-99FC-4869-AA23-3B909C5951F9}"/>
              </a:ext>
            </a:extLst>
          </p:cNvPr>
          <p:cNvSpPr txBox="1">
            <a:spLocks/>
          </p:cNvSpPr>
          <p:nvPr/>
        </p:nvSpPr>
        <p:spPr>
          <a:xfrm>
            <a:off x="2459078" y="1155940"/>
            <a:ext cx="3846831" cy="52279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Introduction</a:t>
            </a:r>
          </a:p>
          <a:p>
            <a:pPr marL="457200" indent="-457200">
              <a:buFont typeface="Arial" panose="020B0604020202020204" pitchFamily="34" charset="0"/>
              <a:buChar char="•"/>
            </a:pPr>
            <a:r>
              <a:rPr lang="en-US" sz="2800" dirty="0" smtClean="0">
                <a:solidFill>
                  <a:schemeClr val="tx1">
                    <a:lumMod val="95000"/>
                    <a:lumOff val="5000"/>
                  </a:schemeClr>
                </a:solidFill>
                <a:latin typeface="Times New Roman" pitchFamily="18" charset="0"/>
                <a:cs typeface="Times New Roman" pitchFamily="18" charset="0"/>
              </a:rPr>
              <a:t>Literature Review</a:t>
            </a: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Problem Statement </a:t>
            </a: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Objectives </a:t>
            </a: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Dataset Description</a:t>
            </a: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Methodology</a:t>
            </a: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Results and Outcomes</a:t>
            </a: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Social Impact and  Benefit  </a:t>
            </a: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Conclusion</a:t>
            </a: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Future Works </a:t>
            </a: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Limitations</a:t>
            </a: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References</a:t>
            </a:r>
            <a:endParaRPr lang="en-US" sz="2800" dirty="0">
              <a:latin typeface="Times New Roman" panose="02020603050405020304" pitchFamily="18" charset="0"/>
              <a:cs typeface="Times New Roman" panose="02020603050405020304" pitchFamily="18" charset="0"/>
            </a:endParaRPr>
          </a:p>
          <a:p>
            <a:endParaRPr lang="en-US" sz="2800" dirty="0">
              <a:solidFill>
                <a:schemeClr val="accent1">
                  <a:lumMod val="75000"/>
                </a:schemeClr>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800" dirty="0">
              <a:solidFill>
                <a:schemeClr val="accent1">
                  <a:lumMod val="75000"/>
                </a:schemeClr>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8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xmlns="" id="{F7A8A0AF-021F-46CD-AC4E-45933ABF7B43}"/>
              </a:ext>
            </a:extLst>
          </p:cNvPr>
          <p:cNvSpPr/>
          <p:nvPr/>
        </p:nvSpPr>
        <p:spPr>
          <a:xfrm>
            <a:off x="0" y="6405889"/>
            <a:ext cx="11109656" cy="276999"/>
          </a:xfrm>
          <a:prstGeom prst="rect">
            <a:avLst/>
          </a:prstGeom>
        </p:spPr>
        <p:txBody>
          <a:bodyPr wrap="square">
            <a:spAutoFit/>
          </a:bodyPr>
          <a:lstStyle/>
          <a:p>
            <a:pPr lvl="0" algn="ctr"/>
            <a:r>
              <a:rPr lang="en-US" sz="1200" dirty="0">
                <a:latin typeface="Times New Roman" panose="02020603050405020304" pitchFamily="18" charset="0"/>
                <a:cs typeface="Times New Roman" panose="02020603050405020304" pitchFamily="18" charset="0"/>
              </a:rPr>
              <a:t>Exploring Advanced Models for Time Series-Based Weather Forecasting in Bangladesh: A Comparative Analysis of ARIMA, SARIMA, </a:t>
            </a:r>
            <a:r>
              <a:rPr lang="en-US" sz="1200" dirty="0" err="1">
                <a:latin typeface="Times New Roman" panose="02020603050405020304" pitchFamily="18" charset="0"/>
                <a:cs typeface="Times New Roman" panose="02020603050405020304" pitchFamily="18" charset="0"/>
              </a:rPr>
              <a:t>FbProphet</a:t>
            </a:r>
            <a:r>
              <a:rPr lang="en-US" sz="1200" dirty="0">
                <a:latin typeface="Times New Roman" panose="02020603050405020304" pitchFamily="18" charset="0"/>
                <a:cs typeface="Times New Roman" panose="02020603050405020304" pitchFamily="18" charset="0"/>
              </a:rPr>
              <a:t>, LSTM, and </a:t>
            </a:r>
            <a:r>
              <a:rPr lang="en-US" sz="1200" dirty="0" err="1">
                <a:latin typeface="Times New Roman" panose="02020603050405020304" pitchFamily="18" charset="0"/>
                <a:cs typeface="Times New Roman" panose="02020603050405020304" pitchFamily="18" charset="0"/>
              </a:rPr>
              <a:t>BiLSTM</a:t>
            </a:r>
            <a:r>
              <a:rPr lang="en-US" sz="1200" dirty="0">
                <a:latin typeface="Times New Roman" panose="02020603050405020304" pitchFamily="18" charset="0"/>
                <a:cs typeface="Times New Roman" panose="02020603050405020304" pitchFamily="18" charset="0"/>
              </a:rPr>
              <a:t> Models.</a:t>
            </a:r>
            <a:endParaRPr lang="en-US" sz="1200" b="1" dirty="0">
              <a:latin typeface="Times New Roman" panose="02020603050405020304" pitchFamily="18" charset="0"/>
              <a:cs typeface="Times New Roman" pitchFamily="18" charset="0"/>
            </a:endParaRPr>
          </a:p>
        </p:txBody>
      </p:sp>
      <p:sp>
        <p:nvSpPr>
          <p:cNvPr id="2" name="Title 1">
            <a:extLst>
              <a:ext uri="{FF2B5EF4-FFF2-40B4-BE49-F238E27FC236}">
                <a16:creationId xmlns:a16="http://schemas.microsoft.com/office/drawing/2014/main" xmlns="" id="{5CB7331E-4CAE-492F-B0D5-06503C8AAEB3}"/>
              </a:ext>
            </a:extLst>
          </p:cNvPr>
          <p:cNvSpPr>
            <a:spLocks noGrp="1"/>
          </p:cNvSpPr>
          <p:nvPr>
            <p:ph type="title"/>
          </p:nvPr>
        </p:nvSpPr>
        <p:spPr>
          <a:xfrm>
            <a:off x="5341089" y="176898"/>
            <a:ext cx="2139777" cy="957048"/>
          </a:xfrm>
        </p:spPr>
        <p:txBody>
          <a:bodyPr>
            <a:normAutofit/>
          </a:bodyPr>
          <a:lstStyle/>
          <a:p>
            <a:r>
              <a:rPr lang="en-US" sz="4000" dirty="0">
                <a:latin typeface="Times New Roman" panose="02020603050405020304" pitchFamily="18" charset="0"/>
                <a:cs typeface="Times New Roman" panose="02020603050405020304" pitchFamily="18" charset="0"/>
              </a:rPr>
              <a:t>Outline</a:t>
            </a:r>
          </a:p>
        </p:txBody>
      </p:sp>
      <p:sp>
        <p:nvSpPr>
          <p:cNvPr id="10" name="Slide Number Placeholder 9">
            <a:extLst>
              <a:ext uri="{FF2B5EF4-FFF2-40B4-BE49-F238E27FC236}">
                <a16:creationId xmlns:a16="http://schemas.microsoft.com/office/drawing/2014/main" xmlns="" id="{5072A014-0148-4ACE-B9E9-E0A7D3AE7631}"/>
              </a:ext>
            </a:extLst>
          </p:cNvPr>
          <p:cNvSpPr>
            <a:spLocks noGrp="1"/>
          </p:cNvSpPr>
          <p:nvPr>
            <p:ph type="sldNum" sz="quarter" idx="12"/>
          </p:nvPr>
        </p:nvSpPr>
        <p:spPr/>
        <p:txBody>
          <a:bodyPr/>
          <a:lstStyle/>
          <a:p>
            <a:fld id="{5A882AEB-466F-4274-942F-3CDF80EA56C5}" type="slidenum">
              <a:rPr lang="en-US" smtClean="0"/>
              <a:pPr/>
              <a:t>2</a:t>
            </a:fld>
            <a:endParaRPr lang="en-US" dirty="0"/>
          </a:p>
        </p:txBody>
      </p:sp>
      <p:pic>
        <p:nvPicPr>
          <p:cNvPr id="7" name="Picture 6" descr="6books222-page-001.jpg"/>
          <p:cNvPicPr>
            <a:picLocks noChangeAspect="1"/>
          </p:cNvPicPr>
          <p:nvPr/>
        </p:nvPicPr>
        <p:blipFill>
          <a:blip r:embed="rId2" cstate="print"/>
          <a:stretch>
            <a:fillRect/>
          </a:stretch>
        </p:blipFill>
        <p:spPr>
          <a:xfrm>
            <a:off x="7444595" y="2216989"/>
            <a:ext cx="3269411" cy="3036498"/>
          </a:xfrm>
          <a:prstGeom prst="rect">
            <a:avLst/>
          </a:prstGeom>
        </p:spPr>
      </p:pic>
    </p:spTree>
    <p:extLst>
      <p:ext uri="{BB962C8B-B14F-4D97-AF65-F5344CB8AC3E}">
        <p14:creationId xmlns:p14="http://schemas.microsoft.com/office/powerpoint/2010/main" xmlns="" val="190183832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A826C7FA-2575-4205-96B4-3AAE344200F3}"/>
              </a:ext>
            </a:extLst>
          </p:cNvPr>
          <p:cNvSpPr/>
          <p:nvPr/>
        </p:nvSpPr>
        <p:spPr>
          <a:xfrm>
            <a:off x="1524000" y="164046"/>
            <a:ext cx="9518284" cy="773077"/>
          </a:xfrm>
          <a:prstGeom prst="rect">
            <a:avLst/>
          </a:prstGeom>
          <a:solidFill>
            <a:schemeClr val="bg1">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2600DB06-53D1-49B5-925E-40C7627FB608}"/>
              </a:ext>
            </a:extLst>
          </p:cNvPr>
          <p:cNvSpPr>
            <a:spLocks noGrp="1"/>
          </p:cNvSpPr>
          <p:nvPr>
            <p:ph type="title"/>
          </p:nvPr>
        </p:nvSpPr>
        <p:spPr>
          <a:xfrm>
            <a:off x="1524001" y="135552"/>
            <a:ext cx="9518284" cy="785004"/>
          </a:xfrm>
        </p:spPr>
        <p:txBody>
          <a:bodyPr>
            <a:normAutofit/>
          </a:bodyPr>
          <a:lstStyle/>
          <a:p>
            <a:pPr marL="457200" indent="-457200" algn="ctr"/>
            <a:r>
              <a:rPr lang="en-US" sz="4000" dirty="0">
                <a:latin typeface="Times New Roman" panose="02020603050405020304" pitchFamily="18" charset="0"/>
                <a:cs typeface="Times New Roman" panose="02020603050405020304" pitchFamily="18" charset="0"/>
              </a:rPr>
              <a:t>Result on Rainfall: Actual </a:t>
            </a:r>
            <a:r>
              <a:rPr lang="en-US" sz="4000" dirty="0" err="1">
                <a:latin typeface="Times New Roman" panose="02020603050405020304" pitchFamily="18" charset="0"/>
                <a:cs typeface="Times New Roman" panose="02020603050405020304" pitchFamily="18" charset="0"/>
              </a:rPr>
              <a:t>vs</a:t>
            </a:r>
            <a:r>
              <a:rPr lang="en-US" sz="4000" dirty="0">
                <a:latin typeface="Times New Roman" panose="02020603050405020304" pitchFamily="18" charset="0"/>
                <a:cs typeface="Times New Roman" panose="02020603050405020304" pitchFamily="18" charset="0"/>
              </a:rPr>
              <a:t> Predicted</a:t>
            </a:r>
          </a:p>
        </p:txBody>
      </p:sp>
      <p:sp>
        <p:nvSpPr>
          <p:cNvPr id="8" name="Slide Number Placeholder 7">
            <a:extLst>
              <a:ext uri="{FF2B5EF4-FFF2-40B4-BE49-F238E27FC236}">
                <a16:creationId xmlns:a16="http://schemas.microsoft.com/office/drawing/2014/main" xmlns="" id="{FB068D74-2435-4504-8DAC-B8369BB5E5B0}"/>
              </a:ext>
            </a:extLst>
          </p:cNvPr>
          <p:cNvSpPr>
            <a:spLocks noGrp="1"/>
          </p:cNvSpPr>
          <p:nvPr>
            <p:ph type="sldNum" sz="quarter" idx="12"/>
          </p:nvPr>
        </p:nvSpPr>
        <p:spPr/>
        <p:txBody>
          <a:bodyPr/>
          <a:lstStyle/>
          <a:p>
            <a:fld id="{5A882AEB-466F-4274-942F-3CDF80EA56C5}" type="slidenum">
              <a:rPr lang="en-US" smtClean="0"/>
              <a:pPr/>
              <a:t>20</a:t>
            </a:fld>
            <a:endParaRPr lang="en-US"/>
          </a:p>
        </p:txBody>
      </p:sp>
      <p:sp>
        <p:nvSpPr>
          <p:cNvPr id="9" name="Rectangle 8"/>
          <p:cNvSpPr/>
          <p:nvPr/>
        </p:nvSpPr>
        <p:spPr>
          <a:xfrm>
            <a:off x="2053085" y="3149797"/>
            <a:ext cx="2336370" cy="369332"/>
          </a:xfrm>
          <a:prstGeom prst="rect">
            <a:avLst/>
          </a:prstGeom>
          <a:ln>
            <a:solidFill>
              <a:srgbClr val="92D050"/>
            </a:solidFill>
          </a:ln>
        </p:spPr>
        <p:txBody>
          <a:bodyPr wrap="square">
            <a:spAutoFit/>
          </a:bodyPr>
          <a:lstStyle/>
          <a:p>
            <a:pPr algn="ctr"/>
            <a:r>
              <a:rPr lang="en-US" dirty="0">
                <a:latin typeface="Times New Roman" pitchFamily="18" charset="0"/>
                <a:cs typeface="Times New Roman" pitchFamily="18" charset="0"/>
              </a:rPr>
              <a:t>1. Prophet</a:t>
            </a:r>
          </a:p>
        </p:txBody>
      </p:sp>
      <p:sp>
        <p:nvSpPr>
          <p:cNvPr id="10" name="Rectangle 9">
            <a:extLst>
              <a:ext uri="{FF2B5EF4-FFF2-40B4-BE49-F238E27FC236}">
                <a16:creationId xmlns:a16="http://schemas.microsoft.com/office/drawing/2014/main" xmlns="" id="{015F2C93-1F44-4C59-9F92-537E49712068}"/>
              </a:ext>
            </a:extLst>
          </p:cNvPr>
          <p:cNvSpPr/>
          <p:nvPr/>
        </p:nvSpPr>
        <p:spPr>
          <a:xfrm>
            <a:off x="8232752" y="3432724"/>
            <a:ext cx="2336370" cy="369332"/>
          </a:xfrm>
          <a:prstGeom prst="rect">
            <a:avLst/>
          </a:prstGeom>
          <a:ln>
            <a:solidFill>
              <a:srgbClr val="92D050"/>
            </a:solidFill>
          </a:ln>
        </p:spPr>
        <p:txBody>
          <a:bodyPr wrap="square">
            <a:spAutoFit/>
          </a:bodyPr>
          <a:lstStyle/>
          <a:p>
            <a:pPr algn="ctr"/>
            <a:r>
              <a:rPr lang="en-US" dirty="0">
                <a:latin typeface="Times New Roman" pitchFamily="18" charset="0"/>
                <a:cs typeface="Times New Roman" pitchFamily="18" charset="0"/>
              </a:rPr>
              <a:t>2. SARIMA</a:t>
            </a:r>
          </a:p>
        </p:txBody>
      </p:sp>
      <p:sp>
        <p:nvSpPr>
          <p:cNvPr id="11" name="Rectangle 10">
            <a:extLst>
              <a:ext uri="{FF2B5EF4-FFF2-40B4-BE49-F238E27FC236}">
                <a16:creationId xmlns:a16="http://schemas.microsoft.com/office/drawing/2014/main" xmlns="" id="{2415D604-3361-43FB-8A06-A6409D34B390}"/>
              </a:ext>
            </a:extLst>
          </p:cNvPr>
          <p:cNvSpPr/>
          <p:nvPr/>
        </p:nvSpPr>
        <p:spPr>
          <a:xfrm>
            <a:off x="1876846" y="5940633"/>
            <a:ext cx="2336370" cy="369332"/>
          </a:xfrm>
          <a:prstGeom prst="rect">
            <a:avLst/>
          </a:prstGeom>
          <a:ln>
            <a:solidFill>
              <a:srgbClr val="92D050"/>
            </a:solidFill>
          </a:ln>
        </p:spPr>
        <p:txBody>
          <a:bodyPr wrap="square">
            <a:spAutoFit/>
          </a:bodyPr>
          <a:lstStyle/>
          <a:p>
            <a:pPr algn="ctr"/>
            <a:r>
              <a:rPr lang="en-US" dirty="0">
                <a:latin typeface="Times New Roman" pitchFamily="18" charset="0"/>
                <a:cs typeface="Times New Roman" pitchFamily="18" charset="0"/>
              </a:rPr>
              <a:t>3. LSTM</a:t>
            </a:r>
          </a:p>
        </p:txBody>
      </p:sp>
      <p:sp>
        <p:nvSpPr>
          <p:cNvPr id="13" name="Rectangle 12">
            <a:extLst>
              <a:ext uri="{FF2B5EF4-FFF2-40B4-BE49-F238E27FC236}">
                <a16:creationId xmlns:a16="http://schemas.microsoft.com/office/drawing/2014/main" xmlns="" id="{AB16138C-1CE9-4FBA-8C5D-A0D8AFBE2667}"/>
              </a:ext>
            </a:extLst>
          </p:cNvPr>
          <p:cNvSpPr/>
          <p:nvPr/>
        </p:nvSpPr>
        <p:spPr>
          <a:xfrm>
            <a:off x="8232752" y="5972235"/>
            <a:ext cx="2336370" cy="369332"/>
          </a:xfrm>
          <a:prstGeom prst="rect">
            <a:avLst/>
          </a:prstGeom>
          <a:ln>
            <a:solidFill>
              <a:srgbClr val="92D050"/>
            </a:solidFill>
          </a:ln>
        </p:spPr>
        <p:txBody>
          <a:bodyPr wrap="square">
            <a:spAutoFit/>
          </a:bodyPr>
          <a:lstStyle/>
          <a:p>
            <a:pPr algn="ctr"/>
            <a:r>
              <a:rPr lang="en-US" dirty="0">
                <a:latin typeface="Times New Roman" pitchFamily="18" charset="0"/>
                <a:cs typeface="Times New Roman" pitchFamily="18" charset="0"/>
              </a:rPr>
              <a:t>4. Bi-LSTM</a:t>
            </a:r>
          </a:p>
        </p:txBody>
      </p:sp>
      <p:pic>
        <p:nvPicPr>
          <p:cNvPr id="4102" name="Picture 6" descr="https://www.kaggleusercontent.com/kf/155030477/eyJhbGciOiJkaXIiLCJlbmMiOiJBMTI4Q0JDLUhTMjU2In0..claNG0e7TFDD1f22L0SEUQ.T9QTliRXkrGKpL3sE4AtTOSi-u8RhUJH9OIHFnKace3QphfFltzKU70ISPe2Mp7PUhF5_9PEXDK3gtSQwUMVz_Yz0tkS1Xh_fMW3_DnyYA_UpOhdEFEs8p9z_5FMf4742LqW19VPP2cdb9kU9noAmigAC8iPy40mK8QRqlPLzeM_saZYZDwoOUGEivjS8kASDkiUH5UlHghKB1EZL2QKvaTcumM2wT-rR8ORc-e1o5ZAeM8je57IuEZBbeNVmiemBfgXY0ZJwbPm1KZGRQdd6RNn0oFSPCiPo9_imcgsa8dCFk9ec_cpoAteed1iRyuwSWd33OyqYkSDZjZAzTMYQaxmPc2ClfKRilDF3ef9g2pjE0rA53NbwqRMI33EoMTo35JMKSWwBDPYL-xN75eI8q8FBIB4yZqM5omy5iLL8eryhYP9ZS2i2v97zFN4DGLaZVfUuAZ4r0Sp4V6yhZ-YoUHJFBRdBBe2kQWC5dxlmo2ksHQXf_-q4lUrDaQhJCdp-oF1Y8aM4OgfgB6HCAb4-bvucE7XvoeYqEgXTMuZkEWdIZFqoV98Cj6p79HahaNyD-vL8HaMiSh-sWBCgonxoFh7NYTKCYfo9WROnhPifiIBnueJ7TFmsCipeb4ouJjpEmVB-CXCKh3z4v9bj8AaJb9qz35WKRNAnTu9esgab6Cni-GyLo8jMCrkiNV6Aats.GCSgwG_-zlf2AucdhJl0cQ/__results___files/__results___33_0.png">
            <a:extLst>
              <a:ext uri="{FF2B5EF4-FFF2-40B4-BE49-F238E27FC236}">
                <a16:creationId xmlns:a16="http://schemas.microsoft.com/office/drawing/2014/main" xmlns="" id="{E14806A8-E8DD-4BE6-989B-43CCF068007F}"/>
              </a:ext>
            </a:extLst>
          </p:cNvPr>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r="14723"/>
          <a:stretch/>
        </p:blipFill>
        <p:spPr bwMode="auto">
          <a:xfrm>
            <a:off x="6830298" y="1262545"/>
            <a:ext cx="2522544" cy="1972034"/>
          </a:xfrm>
          <a:prstGeom prst="rect">
            <a:avLst/>
          </a:prstGeom>
          <a:noFill/>
          <a:extLst>
            <a:ext uri="{909E8E84-426E-40DD-AFC4-6F175D3DCCD1}">
              <a14:hiddenFill xmlns:a14="http://schemas.microsoft.com/office/drawing/2010/main" xmlns="">
                <a:solidFill>
                  <a:srgbClr val="FFFFFF"/>
                </a:solidFill>
              </a14:hiddenFill>
            </a:ext>
          </a:extLst>
        </p:spPr>
      </p:pic>
      <p:pic>
        <p:nvPicPr>
          <p:cNvPr id="18" name="Picture 17">
            <a:extLst>
              <a:ext uri="{FF2B5EF4-FFF2-40B4-BE49-F238E27FC236}">
                <a16:creationId xmlns:a16="http://schemas.microsoft.com/office/drawing/2014/main" xmlns="" id="{E2F7BA23-DD01-4A78-A36A-DC29270917BA}"/>
              </a:ext>
            </a:extLst>
          </p:cNvPr>
          <p:cNvPicPr>
            <a:picLocks noChangeAspect="1"/>
          </p:cNvPicPr>
          <p:nvPr/>
        </p:nvPicPr>
        <p:blipFill>
          <a:blip r:embed="rId3"/>
          <a:stretch>
            <a:fillRect/>
          </a:stretch>
        </p:blipFill>
        <p:spPr>
          <a:xfrm>
            <a:off x="9689874" y="1283840"/>
            <a:ext cx="1984258" cy="1950739"/>
          </a:xfrm>
          <a:prstGeom prst="rect">
            <a:avLst/>
          </a:prstGeom>
          <a:ln>
            <a:solidFill>
              <a:schemeClr val="tx2">
                <a:lumMod val="95000"/>
                <a:lumOff val="5000"/>
              </a:schemeClr>
            </a:solidFill>
          </a:ln>
        </p:spPr>
      </p:pic>
      <p:pic>
        <p:nvPicPr>
          <p:cNvPr id="4104" name="Picture 8" descr="https://www.kaggleusercontent.com/kf/155130812/eyJhbGciOiJkaXIiLCJlbmMiOiJBMTI4Q0JDLUhTMjU2In0..BT-IhoOA-XZMwMMW-ku5Kg.K8_aBzrPL-jlKTOhz9y7dThD4ndUuN-WQ8nOkNXVvUjd3BLhesf30BVRt-Htmv1gbgKB3gq6TJmwRuebGfU6ZzCTkQqg2zv7j44Z6j9LctDLQXDjpSJeh5nGktXRfL-XYegLfTYpJS43oIWTVyJv-V6GziXrYv1PqaZC4UpLFeojaUsyvaDBY4uMP9Mt7WZ_xn1R4z3-6C16Ok5HVTiptMH0eybIqf1nyPoi2IjTg3VpjLYjy8UcZ8EHssoFwF8OOAzJkoh1Njh6ttIHVwouLSfxk1gCch1xH5HMWU3amQ-5mvTFeG8lBWnFodTQYbBippqEqWQ3q2vxQZfM4FcVcoKdvVS1Q64spi5cfnEeVSoY2-Cg9EGPYFrKbnAZLrbx_b-kpT1qFWZiCwaeCkiWImAo-yUkt7Vybnw6YoUk5KQNXizrSF2oqq6-MmohIq5-x7R4a7vo61dmeqxJqkCTeKOh0xDk_8pICKvkhQJs5Ne9rRgxjpdXNDaVXiw0bkU2j7-yP_dKNdBIJ4j13ZMFuiZ9iDWyiUwJfVPbZ-sUMla1kEkC0ar5kOEUByidHLv5laLBS2M1ZWBq2AwsUywfg1EtA-MHVfqZpO6xAWYR64QiO0GfA7caivXs0J07r8DhwjKT9__vGD0n_PWSdPdykuaEWECypFWlrl4i7EIMGotKv050OKna5aGblQeS_EmF._ipsTOMthU79bABe7_CPag/__results___files/__results___100_1.png">
            <a:extLst>
              <a:ext uri="{FF2B5EF4-FFF2-40B4-BE49-F238E27FC236}">
                <a16:creationId xmlns:a16="http://schemas.microsoft.com/office/drawing/2014/main" xmlns="" id="{204B20F3-3595-41EA-B2D9-8AE98197F78E}"/>
              </a:ext>
            </a:extLst>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22229" y="3793333"/>
            <a:ext cx="3043509" cy="2113920"/>
          </a:xfrm>
          <a:prstGeom prst="rect">
            <a:avLst/>
          </a:prstGeom>
          <a:noFill/>
          <a:extLst>
            <a:ext uri="{909E8E84-426E-40DD-AFC4-6F175D3DCCD1}">
              <a14:hiddenFill xmlns:a14="http://schemas.microsoft.com/office/drawing/2010/main" xmlns="">
                <a:solidFill>
                  <a:srgbClr val="FFFFFF"/>
                </a:solidFill>
              </a14:hiddenFill>
            </a:ext>
          </a:extLst>
        </p:spPr>
      </p:pic>
      <p:pic>
        <p:nvPicPr>
          <p:cNvPr id="4106" name="Picture 10" descr="https://www.kaggleusercontent.com/kf/154804115/eyJhbGciOiJkaXIiLCJlbmMiOiJBMTI4Q0JDLUhTMjU2In0..7A3fMOdiYFxdOB0rSmXvfw.8ue0joYRPslcFidX5QwdKQb7aKbaEju-gvP2_a3IhjdzHGInaVCWSosvrtNA6zcFE88_SV54onuXGVtqgOJeReMa55ZLPTfVqug0ocpUMysmVUTA5DKTMk7Dn9Jd8gZZTjos4uqAtGeH6Spxm2vbSuzm7YMVx42kM3ewLP5VWjjf5eyIDZZtQBoz55xD7I0w-h7Uj111NqnEvP8z7lIJ6ZC8_vxlmLp_Q6XbAaQOT1ITuaeuqTsZGXyY38kxAxf57Z3GzARACJCMP5XEws43XLOl2gm4LqctHD-7jZqka-c-TJOJnE9Gwnjwesc6S1G9aB6KV2Rw3IoZHYPv0AQuSCUqaTUXPyBb2dAA1tqSwVwT3CtkA0CEtoypVbboDkyWX_tXdEMn_yAAHrnMxBvK-CJAXS9uCbQ-ejzP153vqBpQSkIlZVF2tLUOkyy89yiLAcFijtErIb3Nto6o_Rig2gjgQnI3PLTfxd-VKCMZBfnsQmGn_yPRIyFdODVYLue4CG7nSWt-5AYnQg1AMy20-rABnmG9wnNfv_SYNTHjmb8uFGfanrLJKHT3bDTw_-QBa5oUpaJ6_P2OvToUA6oatIf5Ouvbzqnbkx4sBDNb8u7myZU_bxDZf2Aq1yvpmjtn5j_ivhE42XzDOS66N_Oq4007qMYXtCIxbYCFo53cPFKUW9sr8hJUTt5GYj5hQwDw.zDyCfgjVSwUxF78J5n5nDg/__results___files/__results___98_1.png">
            <a:extLst>
              <a:ext uri="{FF2B5EF4-FFF2-40B4-BE49-F238E27FC236}">
                <a16:creationId xmlns:a16="http://schemas.microsoft.com/office/drawing/2014/main" xmlns="" id="{CB217365-B3C1-4B0E-BECE-59E991B5214D}"/>
              </a:ext>
            </a:extLst>
          </p:cNvPr>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629471" y="4000201"/>
            <a:ext cx="2708366" cy="1857279"/>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18">
            <a:extLst>
              <a:ext uri="{FF2B5EF4-FFF2-40B4-BE49-F238E27FC236}">
                <a16:creationId xmlns:a16="http://schemas.microsoft.com/office/drawing/2014/main" xmlns="" id="{A845B8FE-8681-4AF9-B064-36042329C701}"/>
              </a:ext>
            </a:extLst>
          </p:cNvPr>
          <p:cNvPicPr>
            <a:picLocks noChangeAspect="1"/>
          </p:cNvPicPr>
          <p:nvPr/>
        </p:nvPicPr>
        <p:blipFill>
          <a:blip r:embed="rId6"/>
          <a:stretch>
            <a:fillRect/>
          </a:stretch>
        </p:blipFill>
        <p:spPr>
          <a:xfrm>
            <a:off x="9822801" y="3916810"/>
            <a:ext cx="1669878" cy="1940669"/>
          </a:xfrm>
          <a:prstGeom prst="rect">
            <a:avLst/>
          </a:prstGeom>
          <a:ln>
            <a:solidFill>
              <a:schemeClr val="tx2"/>
            </a:solidFill>
          </a:ln>
        </p:spPr>
      </p:pic>
      <p:pic>
        <p:nvPicPr>
          <p:cNvPr id="20" name="Picture 19">
            <a:extLst>
              <a:ext uri="{FF2B5EF4-FFF2-40B4-BE49-F238E27FC236}">
                <a16:creationId xmlns:a16="http://schemas.microsoft.com/office/drawing/2014/main" xmlns="" id="{DA015B5A-A16E-4DF3-88F0-FBA18AEDA8FD}"/>
              </a:ext>
            </a:extLst>
          </p:cNvPr>
          <p:cNvPicPr>
            <a:picLocks noChangeAspect="1"/>
          </p:cNvPicPr>
          <p:nvPr/>
        </p:nvPicPr>
        <p:blipFill>
          <a:blip r:embed="rId7"/>
          <a:stretch>
            <a:fillRect/>
          </a:stretch>
        </p:blipFill>
        <p:spPr>
          <a:xfrm>
            <a:off x="3789574" y="3647924"/>
            <a:ext cx="1781177" cy="2196785"/>
          </a:xfrm>
          <a:prstGeom prst="rect">
            <a:avLst/>
          </a:prstGeom>
          <a:ln>
            <a:solidFill>
              <a:schemeClr val="tx1"/>
            </a:solidFill>
          </a:ln>
        </p:spPr>
      </p:pic>
      <p:sp>
        <p:nvSpPr>
          <p:cNvPr id="21" name="Rectangle 20">
            <a:extLst>
              <a:ext uri="{FF2B5EF4-FFF2-40B4-BE49-F238E27FC236}">
                <a16:creationId xmlns:a16="http://schemas.microsoft.com/office/drawing/2014/main" xmlns="" id="{3DEDAB86-31D6-4CE0-9B48-A2CD0E6212DA}"/>
              </a:ext>
            </a:extLst>
          </p:cNvPr>
          <p:cNvSpPr/>
          <p:nvPr/>
        </p:nvSpPr>
        <p:spPr>
          <a:xfrm>
            <a:off x="0" y="6405889"/>
            <a:ext cx="11109656" cy="276999"/>
          </a:xfrm>
          <a:prstGeom prst="rect">
            <a:avLst/>
          </a:prstGeom>
        </p:spPr>
        <p:txBody>
          <a:bodyPr wrap="square">
            <a:spAutoFit/>
          </a:bodyPr>
          <a:lstStyle/>
          <a:p>
            <a:pPr lvl="0" algn="ctr"/>
            <a:r>
              <a:rPr lang="en-US" sz="1200" dirty="0">
                <a:latin typeface="Times New Roman" panose="02020603050405020304" pitchFamily="18" charset="0"/>
                <a:cs typeface="Times New Roman" panose="02020603050405020304" pitchFamily="18" charset="0"/>
              </a:rPr>
              <a:t>Exploring Advanced Models for Time Series-Based Weather Forecasting in Bangladesh: A Comparative Analysis of ARIMA, SARIMA, </a:t>
            </a:r>
            <a:r>
              <a:rPr lang="en-US" sz="1200" dirty="0" err="1">
                <a:latin typeface="Times New Roman" panose="02020603050405020304" pitchFamily="18" charset="0"/>
                <a:cs typeface="Times New Roman" panose="02020603050405020304" pitchFamily="18" charset="0"/>
              </a:rPr>
              <a:t>FbProphet</a:t>
            </a:r>
            <a:r>
              <a:rPr lang="en-US" sz="1200" dirty="0">
                <a:latin typeface="Times New Roman" panose="02020603050405020304" pitchFamily="18" charset="0"/>
                <a:cs typeface="Times New Roman" panose="02020603050405020304" pitchFamily="18" charset="0"/>
              </a:rPr>
              <a:t>, LSTM, and </a:t>
            </a:r>
            <a:r>
              <a:rPr lang="en-US" sz="1200" dirty="0" err="1">
                <a:latin typeface="Times New Roman" panose="02020603050405020304" pitchFamily="18" charset="0"/>
                <a:cs typeface="Times New Roman" panose="02020603050405020304" pitchFamily="18" charset="0"/>
              </a:rPr>
              <a:t>BiLSTM</a:t>
            </a:r>
            <a:r>
              <a:rPr lang="en-US" sz="1200" dirty="0">
                <a:latin typeface="Times New Roman" panose="02020603050405020304" pitchFamily="18" charset="0"/>
                <a:cs typeface="Times New Roman" panose="02020603050405020304" pitchFamily="18" charset="0"/>
              </a:rPr>
              <a:t> Models.</a:t>
            </a:r>
            <a:endParaRPr lang="en-US" sz="1200" b="1" dirty="0">
              <a:latin typeface="Times New Roman" panose="02020603050405020304" pitchFamily="18" charset="0"/>
              <a:cs typeface="Times New Roman" pitchFamily="18" charset="0"/>
            </a:endParaRPr>
          </a:p>
        </p:txBody>
      </p:sp>
      <p:pic>
        <p:nvPicPr>
          <p:cNvPr id="24" name="Picture 2" descr="https://www.kaggleusercontent.com/kf/155141945/eyJhbGciOiJkaXIiLCJlbmMiOiJBMTI4Q0JDLUhTMjU2In0..8qGWyCiEzObga37KWTs2tg.oq_jz4hgOhan9pLuKUBakFqsD8cJ_5IpBidgkKaI0Q1BSQRXrUW_0Zr-lioPAJFcfnideaphtyhX7M8wfFh4efaGl7nUg0jMfjseKhTLzevFLeIGwgzXeor7QYOJP4WnX3RyELsMV8g8MUyn0FixOycwIYvlYS9N8vG6dZ0tvw-z_TwU4xBJrMyd8b1My3gkLpCiRJMIREe82Q2UGpRQys0L7hJ9TUwa_Y-G4vStYC-GhYTHR3FPq-MWWnuX8FQP3Nsrv-p7RjKJJa7l0oKvmqY_tgMShu6BjBvh2aC96ViQF1XEMjqgUzfdScQOXitmo0hEOGI2iydOx3ymipy2zHgqSVOSs6WbaTGo_OsfFMCgXTsJAja0IPGecEDBAqMERmF_zBju1Tc4yPweUSsbo0fNWIcwDTekQGpTxK_5GNaazhXnGY94v6b62D6hCHw6ADo3HBiVFul4mKROcvQwKNHqb-8JWw0islKnEmZ4Ur_GDFMEsxjc9U3PkVa7TGtJptxY4cRlwTDNNToaJtpCao2_w9Wi0xTrSbYWwU9b0CGHHSy78gugnJohOtyQYvZ3t2hPSP3F8RPDoX0vFHvZcSKBaTqEDnkngx1GJHKrCF_8cXAgL8ZWGBbyPBBXR3VDJZ8qzQjAuuAQNvkdaaYGqiYJ5ravw1SQZeTw27HBk10Ao5cnW-DtT_bbLN9xewPY.-NNvwHiEgWlzMhHYYvTEpQ/__results___files/__results___31_0.png">
            <a:extLst>
              <a:ext uri="{FF2B5EF4-FFF2-40B4-BE49-F238E27FC236}">
                <a16:creationId xmlns:a16="http://schemas.microsoft.com/office/drawing/2014/main" xmlns="" id="{4246B1C9-9081-4B84-8EB7-7F93C7772800}"/>
              </a:ext>
            </a:extLst>
          </p:cNvPr>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476346" y="1345440"/>
            <a:ext cx="2776296" cy="1675562"/>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24">
            <a:extLst>
              <a:ext uri="{FF2B5EF4-FFF2-40B4-BE49-F238E27FC236}">
                <a16:creationId xmlns:a16="http://schemas.microsoft.com/office/drawing/2014/main" xmlns="" id="{5738F397-F954-468F-8F23-5909A3E392D6}"/>
              </a:ext>
            </a:extLst>
          </p:cNvPr>
          <p:cNvPicPr>
            <a:picLocks noChangeAspect="1"/>
          </p:cNvPicPr>
          <p:nvPr/>
        </p:nvPicPr>
        <p:blipFill>
          <a:blip r:embed="rId9"/>
          <a:stretch>
            <a:fillRect/>
          </a:stretch>
        </p:blipFill>
        <p:spPr>
          <a:xfrm>
            <a:off x="3804580" y="1328455"/>
            <a:ext cx="1750248" cy="1626001"/>
          </a:xfrm>
          <a:prstGeom prst="rect">
            <a:avLst/>
          </a:prstGeom>
          <a:ln>
            <a:solidFill>
              <a:schemeClr val="tx1"/>
            </a:solidFill>
          </a:ln>
        </p:spPr>
      </p:pic>
    </p:spTree>
    <p:extLst>
      <p:ext uri="{BB962C8B-B14F-4D97-AF65-F5344CB8AC3E}">
        <p14:creationId xmlns:p14="http://schemas.microsoft.com/office/powerpoint/2010/main" xmlns="" val="3550966287"/>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A826C7FA-2575-4205-96B4-3AAE344200F3}"/>
              </a:ext>
            </a:extLst>
          </p:cNvPr>
          <p:cNvSpPr/>
          <p:nvPr/>
        </p:nvSpPr>
        <p:spPr>
          <a:xfrm>
            <a:off x="1524000" y="164046"/>
            <a:ext cx="9518284" cy="773077"/>
          </a:xfrm>
          <a:prstGeom prst="rect">
            <a:avLst/>
          </a:prstGeom>
          <a:solidFill>
            <a:schemeClr val="bg1">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2600DB06-53D1-49B5-925E-40C7627FB608}"/>
              </a:ext>
            </a:extLst>
          </p:cNvPr>
          <p:cNvSpPr>
            <a:spLocks noGrp="1"/>
          </p:cNvSpPr>
          <p:nvPr>
            <p:ph type="title"/>
          </p:nvPr>
        </p:nvSpPr>
        <p:spPr>
          <a:xfrm>
            <a:off x="1524001" y="135552"/>
            <a:ext cx="9518284" cy="785004"/>
          </a:xfrm>
        </p:spPr>
        <p:txBody>
          <a:bodyPr>
            <a:normAutofit/>
          </a:bodyPr>
          <a:lstStyle/>
          <a:p>
            <a:pPr marL="457200" indent="-457200" algn="ctr"/>
            <a:r>
              <a:rPr lang="en-US" sz="4000" dirty="0">
                <a:latin typeface="Times New Roman" panose="02020603050405020304" pitchFamily="18" charset="0"/>
                <a:cs typeface="Times New Roman" panose="02020603050405020304" pitchFamily="18" charset="0"/>
              </a:rPr>
              <a:t>Result on Rainfall: Actual </a:t>
            </a:r>
            <a:r>
              <a:rPr lang="en-US" sz="4000" dirty="0" err="1">
                <a:latin typeface="Times New Roman" panose="02020603050405020304" pitchFamily="18" charset="0"/>
                <a:cs typeface="Times New Roman" panose="02020603050405020304" pitchFamily="18" charset="0"/>
              </a:rPr>
              <a:t>vs</a:t>
            </a:r>
            <a:r>
              <a:rPr lang="en-US" sz="4000" dirty="0">
                <a:latin typeface="Times New Roman" panose="02020603050405020304" pitchFamily="18" charset="0"/>
                <a:cs typeface="Times New Roman" panose="02020603050405020304" pitchFamily="18" charset="0"/>
              </a:rPr>
              <a:t> Predicted</a:t>
            </a:r>
          </a:p>
        </p:txBody>
      </p:sp>
      <p:sp>
        <p:nvSpPr>
          <p:cNvPr id="8" name="Slide Number Placeholder 7">
            <a:extLst>
              <a:ext uri="{FF2B5EF4-FFF2-40B4-BE49-F238E27FC236}">
                <a16:creationId xmlns:a16="http://schemas.microsoft.com/office/drawing/2014/main" xmlns="" id="{FB068D74-2435-4504-8DAC-B8369BB5E5B0}"/>
              </a:ext>
            </a:extLst>
          </p:cNvPr>
          <p:cNvSpPr>
            <a:spLocks noGrp="1"/>
          </p:cNvSpPr>
          <p:nvPr>
            <p:ph type="sldNum" sz="quarter" idx="12"/>
          </p:nvPr>
        </p:nvSpPr>
        <p:spPr/>
        <p:txBody>
          <a:bodyPr/>
          <a:lstStyle/>
          <a:p>
            <a:fld id="{5A882AEB-466F-4274-942F-3CDF80EA56C5}" type="slidenum">
              <a:rPr lang="en-US" smtClean="0"/>
              <a:pPr/>
              <a:t>21</a:t>
            </a:fld>
            <a:endParaRPr lang="en-US"/>
          </a:p>
        </p:txBody>
      </p:sp>
      <p:sp>
        <p:nvSpPr>
          <p:cNvPr id="9" name="Rectangle 8"/>
          <p:cNvSpPr/>
          <p:nvPr/>
        </p:nvSpPr>
        <p:spPr>
          <a:xfrm>
            <a:off x="5072327" y="4590282"/>
            <a:ext cx="2336370" cy="369332"/>
          </a:xfrm>
          <a:prstGeom prst="rect">
            <a:avLst/>
          </a:prstGeom>
          <a:ln>
            <a:solidFill>
              <a:srgbClr val="92D050"/>
            </a:solidFill>
          </a:ln>
        </p:spPr>
        <p:txBody>
          <a:bodyPr wrap="square">
            <a:spAutoFit/>
          </a:bodyPr>
          <a:lstStyle/>
          <a:p>
            <a:pPr algn="ctr"/>
            <a:r>
              <a:rPr lang="en-US" dirty="0">
                <a:latin typeface="Times New Roman" pitchFamily="18" charset="0"/>
                <a:cs typeface="Times New Roman" pitchFamily="18" charset="0"/>
              </a:rPr>
              <a:t>5. ARIMA</a:t>
            </a:r>
          </a:p>
        </p:txBody>
      </p:sp>
      <p:sp>
        <p:nvSpPr>
          <p:cNvPr id="12" name="Rectangle 11">
            <a:extLst>
              <a:ext uri="{FF2B5EF4-FFF2-40B4-BE49-F238E27FC236}">
                <a16:creationId xmlns:a16="http://schemas.microsoft.com/office/drawing/2014/main" xmlns="" id="{B3B4122F-980D-4EDD-A8B1-1E06944989F9}"/>
              </a:ext>
            </a:extLst>
          </p:cNvPr>
          <p:cNvSpPr/>
          <p:nvPr/>
        </p:nvSpPr>
        <p:spPr>
          <a:xfrm>
            <a:off x="1524000" y="5512971"/>
            <a:ext cx="9518284" cy="646331"/>
          </a:xfrm>
          <a:prstGeom prst="rect">
            <a:avLst/>
          </a:prstGeom>
          <a:ln>
            <a:solidFill>
              <a:srgbClr val="92D050"/>
            </a:solidFill>
          </a:ln>
        </p:spPr>
        <p:txBody>
          <a:bodyPr wrap="square">
            <a:spAutoFit/>
          </a:bodyPr>
          <a:lstStyle/>
          <a:p>
            <a:pPr algn="just"/>
            <a:r>
              <a:rPr lang="en-US" dirty="0">
                <a:latin typeface="Times New Roman" panose="02020603050405020304" pitchFamily="18" charset="0"/>
                <a:cs typeface="Times New Roman" panose="02020603050405020304" pitchFamily="18" charset="0"/>
              </a:rPr>
              <a:t>By examining the Actual vs Predicted curves of the five models, it can be understood that the Actual and Predicted values of </a:t>
            </a:r>
            <a:r>
              <a:rPr lang="en-US" b="1" dirty="0">
                <a:latin typeface="Times New Roman" panose="02020603050405020304" pitchFamily="18" charset="0"/>
                <a:cs typeface="Times New Roman" panose="02020603050405020304" pitchFamily="18" charset="0"/>
              </a:rPr>
              <a:t>ARIMA</a:t>
            </a:r>
            <a:r>
              <a:rPr lang="en-US" dirty="0">
                <a:latin typeface="Times New Roman" panose="02020603050405020304" pitchFamily="18" charset="0"/>
                <a:cs typeface="Times New Roman" panose="02020603050405020304" pitchFamily="18" charset="0"/>
              </a:rPr>
              <a:t> model are very similar for </a:t>
            </a:r>
            <a:r>
              <a:rPr lang="en-US" b="1" dirty="0">
                <a:latin typeface="Times New Roman" panose="02020603050405020304" pitchFamily="18" charset="0"/>
                <a:cs typeface="Times New Roman" panose="02020603050405020304" pitchFamily="18" charset="0"/>
              </a:rPr>
              <a:t>Rainfall</a:t>
            </a:r>
            <a:r>
              <a:rPr lang="en-US" dirty="0">
                <a:latin typeface="Times New Roman" panose="02020603050405020304" pitchFamily="18" charset="0"/>
                <a:cs typeface="Times New Roman" panose="02020603050405020304" pitchFamily="18" charset="0"/>
              </a:rPr>
              <a:t> data.</a:t>
            </a:r>
          </a:p>
        </p:txBody>
      </p:sp>
      <p:sp>
        <p:nvSpPr>
          <p:cNvPr id="11" name="Rectangle 10">
            <a:extLst>
              <a:ext uri="{FF2B5EF4-FFF2-40B4-BE49-F238E27FC236}">
                <a16:creationId xmlns:a16="http://schemas.microsoft.com/office/drawing/2014/main" xmlns="" id="{8A184075-23D0-4B84-8124-42823725F878}"/>
              </a:ext>
            </a:extLst>
          </p:cNvPr>
          <p:cNvSpPr/>
          <p:nvPr/>
        </p:nvSpPr>
        <p:spPr>
          <a:xfrm>
            <a:off x="0" y="6405889"/>
            <a:ext cx="11109656" cy="276999"/>
          </a:xfrm>
          <a:prstGeom prst="rect">
            <a:avLst/>
          </a:prstGeom>
        </p:spPr>
        <p:txBody>
          <a:bodyPr wrap="square">
            <a:spAutoFit/>
          </a:bodyPr>
          <a:lstStyle/>
          <a:p>
            <a:pPr lvl="0" algn="ctr"/>
            <a:r>
              <a:rPr lang="en-US" sz="1200" dirty="0">
                <a:latin typeface="Times New Roman" panose="02020603050405020304" pitchFamily="18" charset="0"/>
                <a:cs typeface="Times New Roman" panose="02020603050405020304" pitchFamily="18" charset="0"/>
              </a:rPr>
              <a:t>Exploring Advanced Models for Time Series-Based Weather Forecasting in Bangladesh: A Comparative Analysis of ARIMA, SARIMA, </a:t>
            </a:r>
            <a:r>
              <a:rPr lang="en-US" sz="1200" dirty="0" err="1">
                <a:latin typeface="Times New Roman" panose="02020603050405020304" pitchFamily="18" charset="0"/>
                <a:cs typeface="Times New Roman" panose="02020603050405020304" pitchFamily="18" charset="0"/>
              </a:rPr>
              <a:t>FbProphet</a:t>
            </a:r>
            <a:r>
              <a:rPr lang="en-US" sz="1200" dirty="0">
                <a:latin typeface="Times New Roman" panose="02020603050405020304" pitchFamily="18" charset="0"/>
                <a:cs typeface="Times New Roman" panose="02020603050405020304" pitchFamily="18" charset="0"/>
              </a:rPr>
              <a:t>, LSTM, and </a:t>
            </a:r>
            <a:r>
              <a:rPr lang="en-US" sz="1200" dirty="0" err="1">
                <a:latin typeface="Times New Roman" panose="02020603050405020304" pitchFamily="18" charset="0"/>
                <a:cs typeface="Times New Roman" panose="02020603050405020304" pitchFamily="18" charset="0"/>
              </a:rPr>
              <a:t>BiLSTM</a:t>
            </a:r>
            <a:r>
              <a:rPr lang="en-US" sz="1200" dirty="0">
                <a:latin typeface="Times New Roman" panose="02020603050405020304" pitchFamily="18" charset="0"/>
                <a:cs typeface="Times New Roman" panose="02020603050405020304" pitchFamily="18" charset="0"/>
              </a:rPr>
              <a:t> Models.</a:t>
            </a:r>
            <a:endParaRPr lang="en-US" sz="1200" b="1" dirty="0">
              <a:latin typeface="Times New Roman" panose="02020603050405020304" pitchFamily="18" charset="0"/>
              <a:cs typeface="Times New Roman" pitchFamily="18" charset="0"/>
            </a:endParaRPr>
          </a:p>
        </p:txBody>
      </p:sp>
      <p:pic>
        <p:nvPicPr>
          <p:cNvPr id="13" name="Picture 2" descr="https://www.kaggleusercontent.com/kf/155145535/eyJhbGciOiJkaXIiLCJlbmMiOiJBMTI4Q0JDLUhTMjU2In0..0xbpAHkOvE5kSEu368dg-A.BVNKRvqytKrDdXWNLuCW1wdLChGGYo3ZTyd7sM-xrsvmT1eRAug1GNIAF3IQTgVPrxVkzw7yLl2q6PPo_YBKqAarUV5icTk9k9A63mdyeXShbBdzgPNSYI8eaWip458jqGVyKpfu9SJ43Se-r_lFWjn-v-KXegdy4Q9pbmw0TVm--BkY_sJyrJxmpfmfmk_XAia1Q8e6EnBylGSrzPgb3yH4v29YNLFCVKjLlQOrHY0CvcVbgmPlTITJpm04KtRc45thAwmfb7h09cJ2suKeu5XbMnUE3n1uvyj-FYxqJEC6bhxN0Tf9CwJBo0l6QWO0Ns9aSLSMdoyqylpod4Y2hDT9ZIkXX9UiVNsqvSzPKyMetUq3raU4Wnt5QZeVrisPE1u0BJXkVVoe-zdfr3CabyQTQaJO4FqEnaSbq85_3omy6VKSgdk9O_Ht0CIR0gSmblImUCN5PeptRrJZO73NvVZzCh29OOdDE6TrOYpVllGK8DbBtnmJrYzj0elGlpp3ya1uoo8oIzTZ_zNji5RBt1xaHUe2Bh7cbdG7qF4b9Ld1DADcUSSX8eksETI6bMCIf6jmTYS0tQqJom3GvBydTQhygF-htEB5dkhqy4hVklm6TXculBzjN637w0Mq6L0mrvqpZFZOyPKZGefbR04CVekdWC6MONXNuxm-L72pQrO9fTBgeq3BY3uRkMcDePYg.vkuTFxLtuiquW0LCOPb8TA/__results___files/__results___67_0.png">
            <a:extLst>
              <a:ext uri="{FF2B5EF4-FFF2-40B4-BE49-F238E27FC236}">
                <a16:creationId xmlns:a16="http://schemas.microsoft.com/office/drawing/2014/main" xmlns="" id="{568B3F03-CEC5-413B-8277-DEE52C587C12}"/>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40170" y="2019060"/>
            <a:ext cx="6220925" cy="2000561"/>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4">
            <a:extLst>
              <a:ext uri="{FF2B5EF4-FFF2-40B4-BE49-F238E27FC236}">
                <a16:creationId xmlns:a16="http://schemas.microsoft.com/office/drawing/2014/main" xmlns="" id="{2C113A9F-2232-49DD-938B-D40A63A72E4C}"/>
              </a:ext>
            </a:extLst>
          </p:cNvPr>
          <p:cNvPicPr>
            <a:picLocks noChangeAspect="1"/>
          </p:cNvPicPr>
          <p:nvPr/>
        </p:nvPicPr>
        <p:blipFill>
          <a:blip r:embed="rId3"/>
          <a:stretch>
            <a:fillRect/>
          </a:stretch>
        </p:blipFill>
        <p:spPr>
          <a:xfrm>
            <a:off x="7259294" y="1834059"/>
            <a:ext cx="3608178" cy="2436095"/>
          </a:xfrm>
          <a:prstGeom prst="rect">
            <a:avLst/>
          </a:prstGeom>
          <a:ln>
            <a:solidFill>
              <a:schemeClr val="tx2">
                <a:lumMod val="95000"/>
                <a:lumOff val="5000"/>
              </a:schemeClr>
            </a:solidFill>
          </a:ln>
        </p:spPr>
      </p:pic>
    </p:spTree>
    <p:extLst>
      <p:ext uri="{BB962C8B-B14F-4D97-AF65-F5344CB8AC3E}">
        <p14:creationId xmlns:p14="http://schemas.microsoft.com/office/powerpoint/2010/main" xmlns="" val="309867557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409F253F-499A-4FB7-8D21-E6FEB9861E85}"/>
              </a:ext>
            </a:extLst>
          </p:cNvPr>
          <p:cNvSpPr/>
          <p:nvPr/>
        </p:nvSpPr>
        <p:spPr>
          <a:xfrm>
            <a:off x="1178560" y="447040"/>
            <a:ext cx="9591039" cy="812800"/>
          </a:xfrm>
          <a:prstGeom prst="rect">
            <a:avLst/>
          </a:prstGeom>
          <a:solidFill>
            <a:schemeClr val="bg1">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35032BA3-6358-40FF-8004-DEACF6CF9241}"/>
              </a:ext>
            </a:extLst>
          </p:cNvPr>
          <p:cNvSpPr>
            <a:spLocks noGrp="1"/>
          </p:cNvSpPr>
          <p:nvPr>
            <p:ph type="title"/>
          </p:nvPr>
        </p:nvSpPr>
        <p:spPr>
          <a:xfrm>
            <a:off x="1158240" y="552091"/>
            <a:ext cx="9611360" cy="603849"/>
          </a:xfrm>
        </p:spPr>
        <p:txBody>
          <a:bodyPr>
            <a:normAutofit fontScale="90000"/>
          </a:bodyPr>
          <a:lstStyle/>
          <a:p>
            <a:pPr algn="ctr"/>
            <a:r>
              <a:rPr lang="en-US" sz="4000" b="1" dirty="0"/>
              <a:t>Result</a:t>
            </a:r>
          </a:p>
        </p:txBody>
      </p:sp>
      <p:sp>
        <p:nvSpPr>
          <p:cNvPr id="7" name="Rectangle 6">
            <a:extLst>
              <a:ext uri="{FF2B5EF4-FFF2-40B4-BE49-F238E27FC236}">
                <a16:creationId xmlns:a16="http://schemas.microsoft.com/office/drawing/2014/main" xmlns="" id="{7F74138B-8D5E-4AC9-98BD-8FAF82774AD3}"/>
              </a:ext>
            </a:extLst>
          </p:cNvPr>
          <p:cNvSpPr/>
          <p:nvPr/>
        </p:nvSpPr>
        <p:spPr>
          <a:xfrm>
            <a:off x="2335427" y="4609070"/>
            <a:ext cx="914400" cy="3459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xmlns="" id="{D0CB757D-3C41-432A-B8BD-6EC55A116B86}"/>
              </a:ext>
            </a:extLst>
          </p:cNvPr>
          <p:cNvSpPr txBox="1">
            <a:spLocks/>
          </p:cNvSpPr>
          <p:nvPr/>
        </p:nvSpPr>
        <p:spPr>
          <a:xfrm>
            <a:off x="2375329" y="4313886"/>
            <a:ext cx="1085679" cy="8030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500" b="1" dirty="0"/>
          </a:p>
        </p:txBody>
      </p:sp>
      <p:sp>
        <p:nvSpPr>
          <p:cNvPr id="3" name="Rectangle 2">
            <a:extLst>
              <a:ext uri="{FF2B5EF4-FFF2-40B4-BE49-F238E27FC236}">
                <a16:creationId xmlns:a16="http://schemas.microsoft.com/office/drawing/2014/main" xmlns="" id="{C7E50559-1206-484E-A774-7FE18FAB7493}"/>
              </a:ext>
            </a:extLst>
          </p:cNvPr>
          <p:cNvSpPr/>
          <p:nvPr/>
        </p:nvSpPr>
        <p:spPr>
          <a:xfrm>
            <a:off x="1196933" y="5705625"/>
            <a:ext cx="9151027" cy="388696"/>
          </a:xfrm>
          <a:prstGeom prst="rect">
            <a:avLst/>
          </a:prstGeom>
        </p:spPr>
        <p:txBody>
          <a:bodyPr wrap="square">
            <a:spAutoFit/>
          </a:bodyPr>
          <a:lstStyle/>
          <a:p>
            <a:pPr marL="228600" marR="0" algn="just">
              <a:lnSpc>
                <a:spcPct val="107000"/>
              </a:lnSpc>
              <a:spcBef>
                <a:spcPts val="0"/>
              </a:spcBef>
              <a:spcAft>
                <a:spcPts val="0"/>
              </a:spcAft>
            </a:pPr>
            <a:r>
              <a:rPr lang="en-US" dirty="0">
                <a:latin typeface="Times New Roman" panose="02020603050405020304" pitchFamily="18" charset="0"/>
                <a:ea typeface="Calibri" panose="020F0502020204030204" pitchFamily="34" charset="0"/>
                <a:cs typeface="Times New Roman" panose="02020603050405020304" pitchFamily="18" charset="0"/>
              </a:rPr>
              <a:t>  </a:t>
            </a:r>
          </a:p>
        </p:txBody>
      </p:sp>
      <p:sp>
        <p:nvSpPr>
          <p:cNvPr id="12" name="Slide Number Placeholder 11">
            <a:extLst>
              <a:ext uri="{FF2B5EF4-FFF2-40B4-BE49-F238E27FC236}">
                <a16:creationId xmlns:a16="http://schemas.microsoft.com/office/drawing/2014/main" xmlns="" id="{4A49C692-2B95-4BFB-9D8E-6CEAA15D418C}"/>
              </a:ext>
            </a:extLst>
          </p:cNvPr>
          <p:cNvSpPr>
            <a:spLocks noGrp="1"/>
          </p:cNvSpPr>
          <p:nvPr>
            <p:ph type="sldNum" sz="quarter" idx="12"/>
          </p:nvPr>
        </p:nvSpPr>
        <p:spPr/>
        <p:txBody>
          <a:bodyPr/>
          <a:lstStyle/>
          <a:p>
            <a:fld id="{5A882AEB-466F-4274-942F-3CDF80EA56C5}" type="slidenum">
              <a:rPr lang="en-US" smtClean="0"/>
              <a:pPr/>
              <a:t>22</a:t>
            </a:fld>
            <a:endParaRPr lang="en-US"/>
          </a:p>
        </p:txBody>
      </p:sp>
      <p:graphicFrame>
        <p:nvGraphicFramePr>
          <p:cNvPr id="10" name="Table 9"/>
          <p:cNvGraphicFramePr>
            <a:graphicFrameLocks noGrp="1"/>
          </p:cNvGraphicFramePr>
          <p:nvPr>
            <p:extLst>
              <p:ext uri="{D42A27DB-BD31-4B8C-83A1-F6EECF244321}">
                <p14:modId xmlns:p14="http://schemas.microsoft.com/office/powerpoint/2010/main" xmlns="" val="2461486238"/>
              </p:ext>
            </p:extLst>
          </p:nvPr>
        </p:nvGraphicFramePr>
        <p:xfrm>
          <a:off x="1185581" y="1527634"/>
          <a:ext cx="9820837" cy="3910196"/>
        </p:xfrm>
        <a:graphic>
          <a:graphicData uri="http://schemas.openxmlformats.org/drawingml/2006/table">
            <a:tbl>
              <a:tblPr firstRow="1" bandRow="1">
                <a:effectLst>
                  <a:outerShdw blurRad="63500" sx="102000" sy="102000" algn="ctr" rotWithShape="0">
                    <a:prstClr val="black">
                      <a:alpha val="40000"/>
                    </a:prstClr>
                  </a:outerShdw>
                </a:effectLst>
                <a:tableStyleId>{5C22544A-7EE6-4342-B048-85BDC9FD1C3A}</a:tableStyleId>
              </a:tblPr>
              <a:tblGrid>
                <a:gridCol w="1482418">
                  <a:extLst>
                    <a:ext uri="{9D8B030D-6E8A-4147-A177-3AD203B41FA5}">
                      <a16:colId xmlns:a16="http://schemas.microsoft.com/office/drawing/2014/main" xmlns="" val="20000"/>
                    </a:ext>
                  </a:extLst>
                </a:gridCol>
                <a:gridCol w="1331431">
                  <a:extLst>
                    <a:ext uri="{9D8B030D-6E8A-4147-A177-3AD203B41FA5}">
                      <a16:colId xmlns:a16="http://schemas.microsoft.com/office/drawing/2014/main" xmlns="" val="20001"/>
                    </a:ext>
                  </a:extLst>
                </a:gridCol>
                <a:gridCol w="1276529">
                  <a:extLst>
                    <a:ext uri="{9D8B030D-6E8A-4147-A177-3AD203B41FA5}">
                      <a16:colId xmlns:a16="http://schemas.microsoft.com/office/drawing/2014/main" xmlns="" val="20002"/>
                    </a:ext>
                  </a:extLst>
                </a:gridCol>
                <a:gridCol w="1372610">
                  <a:extLst>
                    <a:ext uri="{9D8B030D-6E8A-4147-A177-3AD203B41FA5}">
                      <a16:colId xmlns:a16="http://schemas.microsoft.com/office/drawing/2014/main" xmlns="" val="20003"/>
                    </a:ext>
                  </a:extLst>
                </a:gridCol>
                <a:gridCol w="1532795">
                  <a:extLst>
                    <a:ext uri="{9D8B030D-6E8A-4147-A177-3AD203B41FA5}">
                      <a16:colId xmlns:a16="http://schemas.microsoft.com/office/drawing/2014/main" xmlns="" val="20004"/>
                    </a:ext>
                  </a:extLst>
                </a:gridCol>
                <a:gridCol w="1412527">
                  <a:extLst>
                    <a:ext uri="{9D8B030D-6E8A-4147-A177-3AD203B41FA5}">
                      <a16:colId xmlns:a16="http://schemas.microsoft.com/office/drawing/2014/main" xmlns="" val="20005"/>
                    </a:ext>
                  </a:extLst>
                </a:gridCol>
                <a:gridCol w="1412527">
                  <a:extLst>
                    <a:ext uri="{9D8B030D-6E8A-4147-A177-3AD203B41FA5}">
                      <a16:colId xmlns:a16="http://schemas.microsoft.com/office/drawing/2014/main" xmlns="" val="20006"/>
                    </a:ext>
                  </a:extLst>
                </a:gridCol>
              </a:tblGrid>
              <a:tr h="429884">
                <a:tc rowSpan="3">
                  <a:txBody>
                    <a:bodyPr/>
                    <a:lstStyle/>
                    <a:p>
                      <a:pPr algn="ctr"/>
                      <a:r>
                        <a:rPr lang="en-US" dirty="0">
                          <a:solidFill>
                            <a:schemeClr val="tx1"/>
                          </a:solidFill>
                        </a:rPr>
                        <a:t>Models</a:t>
                      </a:r>
                    </a:p>
                  </a:txBody>
                  <a:tcPr anchor="ctr">
                    <a:solidFill>
                      <a:schemeClr val="accent2">
                        <a:lumMod val="60000"/>
                        <a:lumOff val="40000"/>
                      </a:schemeClr>
                    </a:solidFill>
                  </a:tcPr>
                </a:tc>
                <a:tc gridSpan="6">
                  <a:txBody>
                    <a:bodyPr/>
                    <a:lstStyle/>
                    <a:p>
                      <a:pPr algn="ctr"/>
                      <a:r>
                        <a:rPr lang="en-US" dirty="0">
                          <a:solidFill>
                            <a:schemeClr val="tx1"/>
                          </a:solidFill>
                        </a:rPr>
                        <a:t>LOSS</a:t>
                      </a:r>
                    </a:p>
                  </a:txBody>
                  <a:tcPr anchor="ctr">
                    <a:solidFill>
                      <a:schemeClr val="accent2">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dirty="0">
                        <a:solidFill>
                          <a:schemeClr val="tx1"/>
                        </a:solidFill>
                      </a:endParaRPr>
                    </a:p>
                  </a:txBody>
                  <a:tcPr/>
                </a:tc>
                <a:tc hMerge="1">
                  <a:txBody>
                    <a:bodyPr/>
                    <a:lstStyle/>
                    <a:p>
                      <a:endParaRPr lang="en-US" dirty="0">
                        <a:solidFill>
                          <a:schemeClr val="tx1"/>
                        </a:solidFill>
                      </a:endParaRPr>
                    </a:p>
                  </a:txBody>
                  <a:tcPr/>
                </a:tc>
                <a:tc hMerge="1">
                  <a:txBody>
                    <a:bodyPr/>
                    <a:lstStyle/>
                    <a:p>
                      <a:endParaRPr lang="en-US" dirty="0">
                        <a:solidFill>
                          <a:schemeClr val="tx1"/>
                        </a:solidFill>
                      </a:endParaRPr>
                    </a:p>
                  </a:txBody>
                  <a:tcPr/>
                </a:tc>
                <a:extLst>
                  <a:ext uri="{0D108BD9-81ED-4DB2-BD59-A6C34878D82A}">
                    <a16:rowId xmlns:a16="http://schemas.microsoft.com/office/drawing/2014/main" xmlns="" val="10000"/>
                  </a:ext>
                </a:extLst>
              </a:tr>
              <a:tr h="429884">
                <a:tc vMerge="1">
                  <a:txBody>
                    <a:bodyPr/>
                    <a:lstStyle/>
                    <a:p>
                      <a:endParaRPr lang="en-US" dirty="0">
                        <a:solidFill>
                          <a:schemeClr val="tx1"/>
                        </a:solidFill>
                      </a:endParaRPr>
                    </a:p>
                  </a:txBody>
                  <a:tcPr/>
                </a:tc>
                <a:tc gridSpan="3">
                  <a:txBody>
                    <a:bodyPr/>
                    <a:lstStyle/>
                    <a:p>
                      <a:pPr algn="ctr"/>
                      <a:r>
                        <a:rPr lang="en-US" dirty="0">
                          <a:solidFill>
                            <a:schemeClr val="tx1"/>
                          </a:solidFill>
                        </a:rPr>
                        <a:t>                               </a:t>
                      </a:r>
                      <a:r>
                        <a:rPr lang="en-US" sz="1800" kern="1200" dirty="0">
                          <a:solidFill>
                            <a:schemeClr val="dk1"/>
                          </a:solidFill>
                          <a:latin typeface="+mn-lt"/>
                          <a:ea typeface="+mn-ea"/>
                          <a:cs typeface="+mn-cs"/>
                        </a:rPr>
                        <a:t>Temperature</a:t>
                      </a:r>
                      <a:endParaRPr lang="en-US" dirty="0">
                        <a:solidFill>
                          <a:schemeClr val="tx1"/>
                        </a:solidFill>
                      </a:endParaRPr>
                    </a:p>
                  </a:txBody>
                  <a:tcPr anchor="ctr">
                    <a:solidFill>
                      <a:schemeClr val="accent2">
                        <a:lumMod val="60000"/>
                        <a:lumOff val="40000"/>
                      </a:schemeClr>
                    </a:solidFill>
                  </a:tcPr>
                </a:tc>
                <a:tc hMerge="1">
                  <a:txBody>
                    <a:bodyPr/>
                    <a:lstStyle/>
                    <a:p>
                      <a:endParaRPr lang="en-US" dirty="0"/>
                    </a:p>
                  </a:txBody>
                  <a:tcPr/>
                </a:tc>
                <a:tc hMerge="1">
                  <a:txBody>
                    <a:bodyPr/>
                    <a:lstStyle/>
                    <a:p>
                      <a:endParaRPr lang="en-US" dirty="0"/>
                    </a:p>
                  </a:txBody>
                  <a:tcPr/>
                </a:tc>
                <a:tc gridSpan="3">
                  <a:txBody>
                    <a:bodyPr/>
                    <a:lstStyle/>
                    <a:p>
                      <a:pPr algn="ctr"/>
                      <a:r>
                        <a:rPr lang="en-US" sz="1800" kern="1200" dirty="0">
                          <a:solidFill>
                            <a:schemeClr val="dk1"/>
                          </a:solidFill>
                          <a:latin typeface="+mn-lt"/>
                          <a:ea typeface="+mn-ea"/>
                          <a:cs typeface="+mn-cs"/>
                        </a:rPr>
                        <a:t>Rainfall</a:t>
                      </a:r>
                      <a:endParaRPr lang="en-US" dirty="0">
                        <a:solidFill>
                          <a:schemeClr val="tx1"/>
                        </a:solidFill>
                      </a:endParaRPr>
                    </a:p>
                  </a:txBody>
                  <a:tcPr anchor="ctr">
                    <a:solidFill>
                      <a:schemeClr val="accent2">
                        <a:lumMod val="60000"/>
                        <a:lumOff val="40000"/>
                      </a:schemeClr>
                    </a:solidFill>
                  </a:tcPr>
                </a:tc>
                <a:tc hMerge="1">
                  <a:txBody>
                    <a:bodyPr/>
                    <a:lstStyle/>
                    <a:p>
                      <a:endParaRPr lang="en-US" dirty="0">
                        <a:solidFill>
                          <a:schemeClr val="tx1"/>
                        </a:solidFill>
                      </a:endParaRPr>
                    </a:p>
                  </a:txBody>
                  <a:tcPr/>
                </a:tc>
                <a:tc hMerge="1">
                  <a:txBody>
                    <a:bodyPr/>
                    <a:lstStyle/>
                    <a:p>
                      <a:endParaRPr lang="en-US" dirty="0">
                        <a:solidFill>
                          <a:schemeClr val="tx1"/>
                        </a:solidFill>
                      </a:endParaRPr>
                    </a:p>
                  </a:txBody>
                  <a:tcPr/>
                </a:tc>
                <a:extLst>
                  <a:ext uri="{0D108BD9-81ED-4DB2-BD59-A6C34878D82A}">
                    <a16:rowId xmlns:a16="http://schemas.microsoft.com/office/drawing/2014/main" xmlns="" val="10001"/>
                  </a:ext>
                </a:extLst>
              </a:tr>
              <a:tr h="429884">
                <a:tc vMerge="1">
                  <a:txBody>
                    <a:bodyPr/>
                    <a:lstStyle/>
                    <a:p>
                      <a:endParaRPr lang="en-US" dirty="0"/>
                    </a:p>
                  </a:txBody>
                  <a:tcPr/>
                </a:tc>
                <a:tc>
                  <a:txBody>
                    <a:bodyPr/>
                    <a:lstStyle/>
                    <a:p>
                      <a:pPr algn="ctr"/>
                      <a:r>
                        <a:rPr lang="en-US" dirty="0"/>
                        <a:t>MSE</a:t>
                      </a:r>
                    </a:p>
                  </a:txBody>
                  <a:tcPr anchor="ctr">
                    <a:solidFill>
                      <a:schemeClr val="accent2">
                        <a:lumMod val="60000"/>
                        <a:lumOff val="40000"/>
                      </a:schemeClr>
                    </a:solidFill>
                  </a:tcPr>
                </a:tc>
                <a:tc>
                  <a:txBody>
                    <a:bodyPr/>
                    <a:lstStyle/>
                    <a:p>
                      <a:pPr algn="ctr"/>
                      <a:r>
                        <a:rPr lang="en-US" dirty="0"/>
                        <a:t>RMSE</a:t>
                      </a:r>
                    </a:p>
                  </a:txBody>
                  <a:tcPr anchor="ctr">
                    <a:solidFill>
                      <a:schemeClr val="accent2">
                        <a:lumMod val="60000"/>
                        <a:lumOff val="40000"/>
                      </a:schemeClr>
                    </a:solidFill>
                  </a:tcPr>
                </a:tc>
                <a:tc>
                  <a:txBody>
                    <a:bodyPr/>
                    <a:lstStyle/>
                    <a:p>
                      <a:pPr algn="ctr"/>
                      <a:r>
                        <a:rPr lang="en-US" dirty="0"/>
                        <a:t>MAE</a:t>
                      </a:r>
                    </a:p>
                  </a:txBody>
                  <a:tcPr anchor="ctr">
                    <a:solidFill>
                      <a:schemeClr val="accent2">
                        <a:lumMod val="60000"/>
                        <a:lumOff val="40000"/>
                      </a:schemeClr>
                    </a:solidFill>
                  </a:tcPr>
                </a:tc>
                <a:tc>
                  <a:txBody>
                    <a:bodyPr/>
                    <a:lstStyle/>
                    <a:p>
                      <a:pPr algn="ctr"/>
                      <a:r>
                        <a:rPr lang="en-US" dirty="0"/>
                        <a:t>MSE</a:t>
                      </a:r>
                    </a:p>
                  </a:txBody>
                  <a:tcPr anchor="ctr">
                    <a:solidFill>
                      <a:schemeClr val="accent2">
                        <a:lumMod val="60000"/>
                        <a:lumOff val="40000"/>
                      </a:schemeClr>
                    </a:solidFill>
                  </a:tcPr>
                </a:tc>
                <a:tc>
                  <a:txBody>
                    <a:bodyPr/>
                    <a:lstStyle/>
                    <a:p>
                      <a:pPr algn="ctr"/>
                      <a:r>
                        <a:rPr lang="en-US" dirty="0"/>
                        <a:t>RMSE</a:t>
                      </a:r>
                    </a:p>
                  </a:txBody>
                  <a:tcPr anchor="ctr">
                    <a:solidFill>
                      <a:schemeClr val="accent2">
                        <a:lumMod val="60000"/>
                        <a:lumOff val="40000"/>
                      </a:schemeClr>
                    </a:solidFill>
                  </a:tcPr>
                </a:tc>
                <a:tc>
                  <a:txBody>
                    <a:bodyPr/>
                    <a:lstStyle/>
                    <a:p>
                      <a:pPr algn="ctr"/>
                      <a:r>
                        <a:rPr lang="en-US" dirty="0"/>
                        <a:t>MAE</a:t>
                      </a:r>
                    </a:p>
                  </a:txBody>
                  <a:tcPr anchor="ctr">
                    <a:solidFill>
                      <a:schemeClr val="accent2">
                        <a:lumMod val="60000"/>
                        <a:lumOff val="40000"/>
                      </a:schemeClr>
                    </a:solidFill>
                  </a:tcPr>
                </a:tc>
                <a:extLst>
                  <a:ext uri="{0D108BD9-81ED-4DB2-BD59-A6C34878D82A}">
                    <a16:rowId xmlns:a16="http://schemas.microsoft.com/office/drawing/2014/main" xmlns="" val="10002"/>
                  </a:ext>
                </a:extLst>
              </a:tr>
              <a:tr h="522218">
                <a:tc>
                  <a:txBody>
                    <a:bodyPr/>
                    <a:lstStyle/>
                    <a:p>
                      <a:pPr algn="ctr"/>
                      <a:r>
                        <a:rPr lang="en-US" dirty="0"/>
                        <a:t>ARIMA</a:t>
                      </a:r>
                    </a:p>
                  </a:txBody>
                  <a:tcPr anchor="ctr">
                    <a:solidFill>
                      <a:schemeClr val="accent2">
                        <a:lumMod val="60000"/>
                        <a:lumOff val="40000"/>
                      </a:schemeClr>
                    </a:solidFill>
                  </a:tcPr>
                </a:tc>
                <a:tc>
                  <a:txBody>
                    <a:bodyPr/>
                    <a:lstStyle/>
                    <a:p>
                      <a:pPr algn="ctr"/>
                      <a:r>
                        <a:rPr lang="en-US" dirty="0"/>
                        <a:t>2.970</a:t>
                      </a:r>
                    </a:p>
                  </a:txBody>
                  <a:tcPr anchor="ctr">
                    <a:solidFill>
                      <a:schemeClr val="accent2">
                        <a:lumMod val="60000"/>
                        <a:lumOff val="40000"/>
                      </a:schemeClr>
                    </a:solidFill>
                  </a:tcPr>
                </a:tc>
                <a:tc>
                  <a:txBody>
                    <a:bodyPr/>
                    <a:lstStyle/>
                    <a:p>
                      <a:pPr algn="ctr"/>
                      <a:r>
                        <a:rPr lang="en-US" dirty="0"/>
                        <a:t>1.723</a:t>
                      </a:r>
                    </a:p>
                  </a:txBody>
                  <a:tcPr anchor="ctr">
                    <a:solidFill>
                      <a:schemeClr val="accent2">
                        <a:lumMod val="60000"/>
                        <a:lumOff val="40000"/>
                      </a:schemeClr>
                    </a:solidFill>
                  </a:tcPr>
                </a:tc>
                <a:tc>
                  <a:txBody>
                    <a:bodyPr/>
                    <a:lstStyle/>
                    <a:p>
                      <a:pPr algn="ctr"/>
                      <a:r>
                        <a:rPr lang="en-US" dirty="0"/>
                        <a:t>1.553</a:t>
                      </a:r>
                    </a:p>
                  </a:txBody>
                  <a:tcPr anchor="ctr">
                    <a:solidFill>
                      <a:schemeClr val="accent2">
                        <a:lumMod val="60000"/>
                        <a:lumOff val="40000"/>
                      </a:schemeClr>
                    </a:solidFill>
                  </a:tcPr>
                </a:tc>
                <a:tc>
                  <a:txBody>
                    <a:bodyPr/>
                    <a:lstStyle/>
                    <a:p>
                      <a:pPr algn="ctr"/>
                      <a:r>
                        <a:rPr lang="en-US" dirty="0"/>
                        <a:t>4.498</a:t>
                      </a:r>
                    </a:p>
                  </a:txBody>
                  <a:tcPr anchor="ctr">
                    <a:solidFill>
                      <a:schemeClr val="accent2">
                        <a:lumMod val="60000"/>
                        <a:lumOff val="40000"/>
                      </a:schemeClr>
                    </a:solidFill>
                  </a:tcPr>
                </a:tc>
                <a:tc>
                  <a:txBody>
                    <a:bodyPr/>
                    <a:lstStyle/>
                    <a:p>
                      <a:pPr algn="ctr"/>
                      <a:r>
                        <a:rPr lang="en-US" dirty="0"/>
                        <a:t>2.120</a:t>
                      </a:r>
                    </a:p>
                  </a:txBody>
                  <a:tcPr anchor="ctr">
                    <a:solidFill>
                      <a:schemeClr val="accent2">
                        <a:lumMod val="60000"/>
                        <a:lumOff val="40000"/>
                      </a:schemeClr>
                    </a:solidFill>
                  </a:tcPr>
                </a:tc>
                <a:tc>
                  <a:txBody>
                    <a:bodyPr/>
                    <a:lstStyle/>
                    <a:p>
                      <a:pPr algn="ctr"/>
                      <a:r>
                        <a:rPr lang="en-US" dirty="0"/>
                        <a:t>1.559</a:t>
                      </a:r>
                    </a:p>
                  </a:txBody>
                  <a:tcPr anchor="ctr">
                    <a:solidFill>
                      <a:schemeClr val="accent2">
                        <a:lumMod val="60000"/>
                        <a:lumOff val="40000"/>
                      </a:schemeClr>
                    </a:solidFill>
                  </a:tcPr>
                </a:tc>
                <a:extLst>
                  <a:ext uri="{0D108BD9-81ED-4DB2-BD59-A6C34878D82A}">
                    <a16:rowId xmlns:a16="http://schemas.microsoft.com/office/drawing/2014/main" xmlns="" val="10003"/>
                  </a:ext>
                </a:extLst>
              </a:tr>
              <a:tr h="461861">
                <a:tc>
                  <a:txBody>
                    <a:bodyPr/>
                    <a:lstStyle/>
                    <a:p>
                      <a:pPr algn="ctr"/>
                      <a:r>
                        <a:rPr lang="en-US" dirty="0"/>
                        <a:t>SARIMA</a:t>
                      </a:r>
                    </a:p>
                  </a:txBody>
                  <a:tcPr anchor="ctr">
                    <a:solidFill>
                      <a:schemeClr val="accent2">
                        <a:lumMod val="60000"/>
                        <a:lumOff val="40000"/>
                      </a:schemeClr>
                    </a:solidFill>
                  </a:tcPr>
                </a:tc>
                <a:tc>
                  <a:txBody>
                    <a:bodyPr/>
                    <a:lstStyle/>
                    <a:p>
                      <a:pPr algn="ctr"/>
                      <a:r>
                        <a:rPr lang="en-US" dirty="0"/>
                        <a:t>19.903</a:t>
                      </a:r>
                    </a:p>
                  </a:txBody>
                  <a:tcPr anchor="ctr">
                    <a:solidFill>
                      <a:schemeClr val="accent2">
                        <a:lumMod val="60000"/>
                        <a:lumOff val="40000"/>
                      </a:schemeClr>
                    </a:solidFill>
                  </a:tcPr>
                </a:tc>
                <a:tc>
                  <a:txBody>
                    <a:bodyPr/>
                    <a:lstStyle/>
                    <a:p>
                      <a:pPr algn="ctr"/>
                      <a:r>
                        <a:rPr lang="en-US" dirty="0"/>
                        <a:t>4.461</a:t>
                      </a:r>
                    </a:p>
                  </a:txBody>
                  <a:tcPr anchor="ctr">
                    <a:solidFill>
                      <a:schemeClr val="accent2">
                        <a:lumMod val="60000"/>
                        <a:lumOff val="40000"/>
                      </a:schemeClr>
                    </a:solidFill>
                  </a:tcPr>
                </a:tc>
                <a:tc>
                  <a:txBody>
                    <a:bodyPr/>
                    <a:lstStyle/>
                    <a:p>
                      <a:pPr algn="ctr"/>
                      <a:r>
                        <a:rPr lang="en-US" dirty="0"/>
                        <a:t>3.742</a:t>
                      </a:r>
                    </a:p>
                  </a:txBody>
                  <a:tcPr anchor="ctr">
                    <a:solidFill>
                      <a:schemeClr val="accent2">
                        <a:lumMod val="60000"/>
                        <a:lumOff val="40000"/>
                      </a:schemeClr>
                    </a:solidFill>
                  </a:tcPr>
                </a:tc>
                <a:tc>
                  <a:txBody>
                    <a:bodyPr/>
                    <a:lstStyle/>
                    <a:p>
                      <a:pPr algn="ctr"/>
                      <a:r>
                        <a:rPr lang="en-US" dirty="0"/>
                        <a:t>93.079</a:t>
                      </a:r>
                    </a:p>
                  </a:txBody>
                  <a:tcPr anchor="ctr">
                    <a:solidFill>
                      <a:schemeClr val="accent2">
                        <a:lumMod val="60000"/>
                        <a:lumOff val="40000"/>
                      </a:schemeClr>
                    </a:solidFill>
                  </a:tcPr>
                </a:tc>
                <a:tc>
                  <a:txBody>
                    <a:bodyPr/>
                    <a:lstStyle/>
                    <a:p>
                      <a:pPr algn="ctr"/>
                      <a:r>
                        <a:rPr lang="en-US" dirty="0"/>
                        <a:t>9.647</a:t>
                      </a:r>
                    </a:p>
                  </a:txBody>
                  <a:tcPr anchor="ctr">
                    <a:solidFill>
                      <a:schemeClr val="accent2">
                        <a:lumMod val="60000"/>
                        <a:lumOff val="40000"/>
                      </a:schemeClr>
                    </a:solidFill>
                  </a:tcPr>
                </a:tc>
                <a:tc>
                  <a:txBody>
                    <a:bodyPr/>
                    <a:lstStyle/>
                    <a:p>
                      <a:pPr algn="ctr"/>
                      <a:r>
                        <a:rPr lang="en-US" dirty="0"/>
                        <a:t>5.070</a:t>
                      </a:r>
                    </a:p>
                  </a:txBody>
                  <a:tcPr anchor="ctr">
                    <a:solidFill>
                      <a:schemeClr val="accent2">
                        <a:lumMod val="60000"/>
                        <a:lumOff val="40000"/>
                      </a:schemeClr>
                    </a:solidFill>
                  </a:tcPr>
                </a:tc>
                <a:extLst>
                  <a:ext uri="{0D108BD9-81ED-4DB2-BD59-A6C34878D82A}">
                    <a16:rowId xmlns:a16="http://schemas.microsoft.com/office/drawing/2014/main" xmlns="" val="10004"/>
                  </a:ext>
                </a:extLst>
              </a:tr>
              <a:tr h="461861">
                <a:tc>
                  <a:txBody>
                    <a:bodyPr/>
                    <a:lstStyle/>
                    <a:p>
                      <a:pPr algn="ctr"/>
                      <a:r>
                        <a:rPr lang="en-US" dirty="0"/>
                        <a:t>PROPHET</a:t>
                      </a:r>
                    </a:p>
                  </a:txBody>
                  <a:tcPr anchor="ctr">
                    <a:solidFill>
                      <a:schemeClr val="accent2">
                        <a:lumMod val="60000"/>
                        <a:lumOff val="40000"/>
                      </a:schemeClr>
                    </a:solidFill>
                  </a:tcPr>
                </a:tc>
                <a:tc>
                  <a:txBody>
                    <a:bodyPr/>
                    <a:lstStyle/>
                    <a:p>
                      <a:pPr algn="ctr"/>
                      <a:r>
                        <a:rPr lang="en-US" dirty="0"/>
                        <a:t>2.509</a:t>
                      </a:r>
                    </a:p>
                  </a:txBody>
                  <a:tcPr anchor="ctr">
                    <a:solidFill>
                      <a:schemeClr val="accent2">
                        <a:lumMod val="60000"/>
                        <a:lumOff val="40000"/>
                      </a:schemeClr>
                    </a:solidFill>
                  </a:tcPr>
                </a:tc>
                <a:tc>
                  <a:txBody>
                    <a:bodyPr/>
                    <a:lstStyle/>
                    <a:p>
                      <a:pPr algn="ctr"/>
                      <a:r>
                        <a:rPr lang="en-US" dirty="0"/>
                        <a:t>1.584</a:t>
                      </a:r>
                    </a:p>
                  </a:txBody>
                  <a:tcPr anchor="ctr">
                    <a:solidFill>
                      <a:schemeClr val="accent2">
                        <a:lumMod val="60000"/>
                        <a:lumOff val="40000"/>
                      </a:schemeClr>
                    </a:solidFill>
                  </a:tcPr>
                </a:tc>
                <a:tc>
                  <a:txBody>
                    <a:bodyPr/>
                    <a:lstStyle/>
                    <a:p>
                      <a:pPr algn="ctr"/>
                      <a:r>
                        <a:rPr lang="en-US" dirty="0"/>
                        <a:t>1.284</a:t>
                      </a:r>
                    </a:p>
                  </a:txBody>
                  <a:tcPr anchor="ctr">
                    <a:solidFill>
                      <a:schemeClr val="accent2">
                        <a:lumMod val="60000"/>
                        <a:lumOff val="40000"/>
                      </a:schemeClr>
                    </a:solidFill>
                  </a:tcPr>
                </a:tc>
                <a:tc>
                  <a:txBody>
                    <a:bodyPr/>
                    <a:lstStyle/>
                    <a:p>
                      <a:pPr algn="ctr"/>
                      <a:r>
                        <a:rPr lang="en-US" dirty="0"/>
                        <a:t>68.965</a:t>
                      </a:r>
                    </a:p>
                  </a:txBody>
                  <a:tcPr anchor="ctr">
                    <a:solidFill>
                      <a:schemeClr val="accent2">
                        <a:lumMod val="60000"/>
                        <a:lumOff val="40000"/>
                      </a:schemeClr>
                    </a:solidFill>
                  </a:tcPr>
                </a:tc>
                <a:tc>
                  <a:txBody>
                    <a:bodyPr/>
                    <a:lstStyle/>
                    <a:p>
                      <a:pPr algn="ctr"/>
                      <a:r>
                        <a:rPr lang="en-US" dirty="0"/>
                        <a:t>8.304</a:t>
                      </a:r>
                    </a:p>
                  </a:txBody>
                  <a:tcPr anchor="ctr">
                    <a:solidFill>
                      <a:schemeClr val="accent2">
                        <a:lumMod val="60000"/>
                        <a:lumOff val="40000"/>
                      </a:schemeClr>
                    </a:solidFill>
                  </a:tcPr>
                </a:tc>
                <a:tc>
                  <a:txBody>
                    <a:bodyPr/>
                    <a:lstStyle/>
                    <a:p>
                      <a:pPr algn="ctr"/>
                      <a:r>
                        <a:rPr lang="en-US" dirty="0"/>
                        <a:t>4.612</a:t>
                      </a:r>
                    </a:p>
                  </a:txBody>
                  <a:tcPr anchor="ctr">
                    <a:solidFill>
                      <a:schemeClr val="accent2">
                        <a:lumMod val="60000"/>
                        <a:lumOff val="40000"/>
                      </a:schemeClr>
                    </a:solidFill>
                  </a:tcPr>
                </a:tc>
                <a:extLst>
                  <a:ext uri="{0D108BD9-81ED-4DB2-BD59-A6C34878D82A}">
                    <a16:rowId xmlns:a16="http://schemas.microsoft.com/office/drawing/2014/main" xmlns="" val="2694263129"/>
                  </a:ext>
                </a:extLst>
              </a:tr>
              <a:tr h="529585">
                <a:tc>
                  <a:txBody>
                    <a:bodyPr/>
                    <a:lstStyle/>
                    <a:p>
                      <a:pPr algn="ctr"/>
                      <a:r>
                        <a:rPr lang="en-US" dirty="0"/>
                        <a:t>LSTM</a:t>
                      </a:r>
                    </a:p>
                  </a:txBody>
                  <a:tcPr anchor="ctr">
                    <a:solidFill>
                      <a:schemeClr val="accent2">
                        <a:lumMod val="60000"/>
                        <a:lumOff val="40000"/>
                      </a:schemeClr>
                    </a:solidFill>
                  </a:tcPr>
                </a:tc>
                <a:tc>
                  <a:txBody>
                    <a:bodyPr/>
                    <a:lstStyle/>
                    <a:p>
                      <a:pPr algn="ctr"/>
                      <a:r>
                        <a:rPr lang="en-US" dirty="0"/>
                        <a:t>0.00169</a:t>
                      </a:r>
                    </a:p>
                  </a:txBody>
                  <a:tcPr anchor="ctr">
                    <a:solidFill>
                      <a:schemeClr val="accent2">
                        <a:lumMod val="60000"/>
                        <a:lumOff val="40000"/>
                      </a:schemeClr>
                    </a:solidFill>
                  </a:tcPr>
                </a:tc>
                <a:tc>
                  <a:txBody>
                    <a:bodyPr/>
                    <a:lstStyle/>
                    <a:p>
                      <a:pPr algn="ctr"/>
                      <a:r>
                        <a:rPr lang="en-US" dirty="0"/>
                        <a:t>0.04116</a:t>
                      </a:r>
                    </a:p>
                  </a:txBody>
                  <a:tcPr anchor="ctr">
                    <a:solidFill>
                      <a:schemeClr val="accent2">
                        <a:lumMod val="60000"/>
                        <a:lumOff val="40000"/>
                      </a:schemeClr>
                    </a:solidFill>
                  </a:tcPr>
                </a:tc>
                <a:tc>
                  <a:txBody>
                    <a:bodyPr/>
                    <a:lstStyle/>
                    <a:p>
                      <a:pPr algn="ctr"/>
                      <a:r>
                        <a:rPr lang="en-US" dirty="0"/>
                        <a:t>0.03105</a:t>
                      </a:r>
                    </a:p>
                  </a:txBody>
                  <a:tcPr anchor="ctr">
                    <a:solidFill>
                      <a:schemeClr val="accent2">
                        <a:lumMod val="60000"/>
                        <a:lumOff val="40000"/>
                      </a:schemeClr>
                    </a:solidFill>
                  </a:tcPr>
                </a:tc>
                <a:tc>
                  <a:txBody>
                    <a:bodyPr/>
                    <a:lstStyle/>
                    <a:p>
                      <a:pPr algn="ctr"/>
                      <a:r>
                        <a:rPr lang="en-US" dirty="0"/>
                        <a:t>0.00453</a:t>
                      </a:r>
                    </a:p>
                  </a:txBody>
                  <a:tcPr anchor="ctr">
                    <a:solidFill>
                      <a:schemeClr val="accent2">
                        <a:lumMod val="60000"/>
                        <a:lumOff val="40000"/>
                      </a:schemeClr>
                    </a:solidFill>
                  </a:tcPr>
                </a:tc>
                <a:tc>
                  <a:txBody>
                    <a:bodyPr/>
                    <a:lstStyle/>
                    <a:p>
                      <a:pPr algn="ctr"/>
                      <a:r>
                        <a:rPr lang="en-US" dirty="0"/>
                        <a:t>0.06731</a:t>
                      </a:r>
                    </a:p>
                  </a:txBody>
                  <a:tcPr anchor="ctr">
                    <a:solidFill>
                      <a:schemeClr val="accent2">
                        <a:lumMod val="60000"/>
                        <a:lumOff val="40000"/>
                      </a:schemeClr>
                    </a:solidFill>
                  </a:tcPr>
                </a:tc>
                <a:tc>
                  <a:txBody>
                    <a:bodyPr/>
                    <a:lstStyle/>
                    <a:p>
                      <a:pPr algn="ctr"/>
                      <a:r>
                        <a:rPr lang="en-US" dirty="0"/>
                        <a:t>0.03558</a:t>
                      </a:r>
                    </a:p>
                  </a:txBody>
                  <a:tcPr anchor="ctr">
                    <a:solidFill>
                      <a:schemeClr val="accent2">
                        <a:lumMod val="60000"/>
                        <a:lumOff val="40000"/>
                      </a:schemeClr>
                    </a:solidFill>
                  </a:tcPr>
                </a:tc>
                <a:extLst>
                  <a:ext uri="{0D108BD9-81ED-4DB2-BD59-A6C34878D82A}">
                    <a16:rowId xmlns:a16="http://schemas.microsoft.com/office/drawing/2014/main" xmlns="" val="10005"/>
                  </a:ext>
                </a:extLst>
              </a:tr>
              <a:tr h="645019">
                <a:tc>
                  <a:txBody>
                    <a:bodyPr/>
                    <a:lstStyle/>
                    <a:p>
                      <a:pPr algn="ctr"/>
                      <a:r>
                        <a:rPr lang="en-US" dirty="0"/>
                        <a:t>Bi-LSTM</a:t>
                      </a:r>
                    </a:p>
                  </a:txBody>
                  <a:tcPr anchor="ctr">
                    <a:solidFill>
                      <a:schemeClr val="accent2">
                        <a:lumMod val="60000"/>
                        <a:lumOff val="40000"/>
                      </a:schemeClr>
                    </a:solidFill>
                  </a:tcPr>
                </a:tc>
                <a:tc>
                  <a:txBody>
                    <a:bodyPr/>
                    <a:lstStyle/>
                    <a:p>
                      <a:pPr algn="ctr"/>
                      <a:r>
                        <a:rPr lang="en-US" dirty="0"/>
                        <a:t>0.00181</a:t>
                      </a:r>
                    </a:p>
                  </a:txBody>
                  <a:tcPr anchor="ctr">
                    <a:solidFill>
                      <a:schemeClr val="accent2">
                        <a:lumMod val="60000"/>
                        <a:lumOff val="40000"/>
                      </a:schemeClr>
                    </a:solidFill>
                  </a:tcPr>
                </a:tc>
                <a:tc>
                  <a:txBody>
                    <a:bodyPr/>
                    <a:lstStyle/>
                    <a:p>
                      <a:pPr algn="ctr"/>
                      <a:r>
                        <a:rPr lang="en-US" dirty="0"/>
                        <a:t>0.04261</a:t>
                      </a:r>
                    </a:p>
                  </a:txBody>
                  <a:tcPr anchor="ctr">
                    <a:solidFill>
                      <a:schemeClr val="accent2">
                        <a:lumMod val="60000"/>
                        <a:lumOff val="40000"/>
                      </a:schemeClr>
                    </a:solidFill>
                  </a:tcPr>
                </a:tc>
                <a:tc>
                  <a:txBody>
                    <a:bodyPr/>
                    <a:lstStyle/>
                    <a:p>
                      <a:pPr algn="ctr"/>
                      <a:r>
                        <a:rPr lang="en-US" dirty="0"/>
                        <a:t>0.03228</a:t>
                      </a:r>
                    </a:p>
                  </a:txBody>
                  <a:tcPr anchor="ctr">
                    <a:solidFill>
                      <a:schemeClr val="accent2">
                        <a:lumMod val="60000"/>
                        <a:lumOff val="40000"/>
                      </a:schemeClr>
                    </a:solidFill>
                  </a:tcPr>
                </a:tc>
                <a:tc>
                  <a:txBody>
                    <a:bodyPr/>
                    <a:lstStyle/>
                    <a:p>
                      <a:pPr algn="ctr"/>
                      <a:r>
                        <a:rPr lang="en-US" dirty="0"/>
                        <a:t>0.00468</a:t>
                      </a:r>
                    </a:p>
                  </a:txBody>
                  <a:tcPr anchor="ctr">
                    <a:solidFill>
                      <a:schemeClr val="accent2">
                        <a:lumMod val="60000"/>
                        <a:lumOff val="40000"/>
                      </a:schemeClr>
                    </a:solidFill>
                  </a:tcPr>
                </a:tc>
                <a:tc>
                  <a:txBody>
                    <a:bodyPr/>
                    <a:lstStyle/>
                    <a:p>
                      <a:pPr algn="ctr"/>
                      <a:r>
                        <a:rPr lang="en-US" dirty="0"/>
                        <a:t>0.06843</a:t>
                      </a:r>
                    </a:p>
                  </a:txBody>
                  <a:tcPr anchor="ctr">
                    <a:solidFill>
                      <a:schemeClr val="accent2">
                        <a:lumMod val="60000"/>
                        <a:lumOff val="40000"/>
                      </a:schemeClr>
                    </a:solidFill>
                  </a:tcPr>
                </a:tc>
                <a:tc>
                  <a:txBody>
                    <a:bodyPr/>
                    <a:lstStyle/>
                    <a:p>
                      <a:pPr algn="ctr"/>
                      <a:r>
                        <a:rPr lang="en-US" dirty="0"/>
                        <a:t>0.03721</a:t>
                      </a:r>
                    </a:p>
                  </a:txBody>
                  <a:tcPr anchor="ctr">
                    <a:solidFill>
                      <a:schemeClr val="accent2">
                        <a:lumMod val="60000"/>
                        <a:lumOff val="40000"/>
                      </a:schemeClr>
                    </a:solidFill>
                  </a:tcPr>
                </a:tc>
                <a:extLst>
                  <a:ext uri="{0D108BD9-81ED-4DB2-BD59-A6C34878D82A}">
                    <a16:rowId xmlns:a16="http://schemas.microsoft.com/office/drawing/2014/main" xmlns="" val="10006"/>
                  </a:ext>
                </a:extLst>
              </a:tr>
            </a:tbl>
          </a:graphicData>
        </a:graphic>
      </p:graphicFrame>
      <p:sp>
        <p:nvSpPr>
          <p:cNvPr id="15" name="TextBox 14"/>
          <p:cNvSpPr txBox="1"/>
          <p:nvPr/>
        </p:nvSpPr>
        <p:spPr>
          <a:xfrm>
            <a:off x="1290320" y="5875304"/>
            <a:ext cx="9611360" cy="369332"/>
          </a:xfrm>
          <a:prstGeom prst="rect">
            <a:avLst/>
          </a:prstGeom>
          <a:noFill/>
          <a:ln>
            <a:solidFill>
              <a:srgbClr val="00B050"/>
            </a:solidFill>
          </a:ln>
        </p:spPr>
        <p:txBody>
          <a:bodyPr wrap="square" rtlCol="0">
            <a:spAutoFit/>
          </a:bodyPr>
          <a:lstStyle/>
          <a:p>
            <a:pPr algn="ctr"/>
            <a:r>
              <a:rPr lang="en-US" dirty="0">
                <a:latin typeface="Times New Roman" panose="02020603050405020304" pitchFamily="18" charset="0"/>
                <a:cs typeface="Times New Roman" panose="02020603050405020304" pitchFamily="18" charset="0"/>
              </a:rPr>
              <a:t>    We can see from above table LSTM has lower MSE loss.</a:t>
            </a:r>
          </a:p>
        </p:txBody>
      </p:sp>
      <p:sp>
        <p:nvSpPr>
          <p:cNvPr id="11" name="Rectangle 10">
            <a:extLst>
              <a:ext uri="{FF2B5EF4-FFF2-40B4-BE49-F238E27FC236}">
                <a16:creationId xmlns:a16="http://schemas.microsoft.com/office/drawing/2014/main" xmlns="" id="{4EDA163F-F1A3-47A5-B17A-EBA34A23A72F}"/>
              </a:ext>
            </a:extLst>
          </p:cNvPr>
          <p:cNvSpPr/>
          <p:nvPr/>
        </p:nvSpPr>
        <p:spPr>
          <a:xfrm>
            <a:off x="0" y="6405889"/>
            <a:ext cx="11109656" cy="276999"/>
          </a:xfrm>
          <a:prstGeom prst="rect">
            <a:avLst/>
          </a:prstGeom>
        </p:spPr>
        <p:txBody>
          <a:bodyPr wrap="square">
            <a:spAutoFit/>
          </a:bodyPr>
          <a:lstStyle/>
          <a:p>
            <a:pPr lvl="0" algn="ctr"/>
            <a:r>
              <a:rPr lang="en-US" sz="1200" dirty="0">
                <a:latin typeface="Times New Roman" panose="02020603050405020304" pitchFamily="18" charset="0"/>
                <a:cs typeface="Times New Roman" panose="02020603050405020304" pitchFamily="18" charset="0"/>
              </a:rPr>
              <a:t>Exploring Advanced Models for Time Series-Based Weather Forecasting in Bangladesh: A Comparative Analysis of ARIMA, SARIMA, </a:t>
            </a:r>
            <a:r>
              <a:rPr lang="en-US" sz="1200" dirty="0" err="1">
                <a:latin typeface="Times New Roman" panose="02020603050405020304" pitchFamily="18" charset="0"/>
                <a:cs typeface="Times New Roman" panose="02020603050405020304" pitchFamily="18" charset="0"/>
              </a:rPr>
              <a:t>FbProphet</a:t>
            </a:r>
            <a:r>
              <a:rPr lang="en-US" sz="1200" dirty="0">
                <a:latin typeface="Times New Roman" panose="02020603050405020304" pitchFamily="18" charset="0"/>
                <a:cs typeface="Times New Roman" panose="02020603050405020304" pitchFamily="18" charset="0"/>
              </a:rPr>
              <a:t>, LSTM, and </a:t>
            </a:r>
            <a:r>
              <a:rPr lang="en-US" sz="1200" dirty="0" err="1">
                <a:latin typeface="Times New Roman" panose="02020603050405020304" pitchFamily="18" charset="0"/>
                <a:cs typeface="Times New Roman" panose="02020603050405020304" pitchFamily="18" charset="0"/>
              </a:rPr>
              <a:t>BiLSTM</a:t>
            </a:r>
            <a:r>
              <a:rPr lang="en-US" sz="1200" dirty="0">
                <a:latin typeface="Times New Roman" panose="02020603050405020304" pitchFamily="18" charset="0"/>
                <a:cs typeface="Times New Roman" panose="02020603050405020304" pitchFamily="18" charset="0"/>
              </a:rPr>
              <a:t> Models.</a:t>
            </a:r>
            <a:endParaRPr lang="en-US" sz="1200" b="1" dirty="0">
              <a:latin typeface="Times New Roman" panose="02020603050405020304" pitchFamily="18" charset="0"/>
              <a:cs typeface="Times New Roman" pitchFamily="18" charset="0"/>
            </a:endParaRPr>
          </a:p>
        </p:txBody>
      </p:sp>
    </p:spTree>
    <p:extLst>
      <p:ext uri="{BB962C8B-B14F-4D97-AF65-F5344CB8AC3E}">
        <p14:creationId xmlns:p14="http://schemas.microsoft.com/office/powerpoint/2010/main" xmlns="" val="254977170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A826C7FA-2575-4205-96B4-3AAE344200F3}"/>
              </a:ext>
            </a:extLst>
          </p:cNvPr>
          <p:cNvSpPr/>
          <p:nvPr/>
        </p:nvSpPr>
        <p:spPr>
          <a:xfrm>
            <a:off x="1524000" y="164046"/>
            <a:ext cx="9518284" cy="773077"/>
          </a:xfrm>
          <a:prstGeom prst="rect">
            <a:avLst/>
          </a:prstGeom>
          <a:solidFill>
            <a:schemeClr val="bg1">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2600DB06-53D1-49B5-925E-40C7627FB608}"/>
              </a:ext>
            </a:extLst>
          </p:cNvPr>
          <p:cNvSpPr>
            <a:spLocks noGrp="1"/>
          </p:cNvSpPr>
          <p:nvPr>
            <p:ph type="title"/>
          </p:nvPr>
        </p:nvSpPr>
        <p:spPr>
          <a:xfrm>
            <a:off x="1524001" y="135552"/>
            <a:ext cx="9518284" cy="785004"/>
          </a:xfrm>
        </p:spPr>
        <p:txBody>
          <a:bodyPr>
            <a:normAutofit/>
          </a:bodyPr>
          <a:lstStyle/>
          <a:p>
            <a:pPr marL="457200" indent="-457200" algn="ctr"/>
            <a:r>
              <a:rPr lang="en-US" sz="4000" dirty="0">
                <a:latin typeface="Times New Roman" panose="02020603050405020304" pitchFamily="18" charset="0"/>
                <a:cs typeface="Times New Roman" panose="02020603050405020304" pitchFamily="18" charset="0"/>
              </a:rPr>
              <a:t>Result on Temperature: Forecasting</a:t>
            </a:r>
          </a:p>
        </p:txBody>
      </p:sp>
      <p:sp>
        <p:nvSpPr>
          <p:cNvPr id="8" name="Slide Number Placeholder 7">
            <a:extLst>
              <a:ext uri="{FF2B5EF4-FFF2-40B4-BE49-F238E27FC236}">
                <a16:creationId xmlns:a16="http://schemas.microsoft.com/office/drawing/2014/main" xmlns="" id="{FB068D74-2435-4504-8DAC-B8369BB5E5B0}"/>
              </a:ext>
            </a:extLst>
          </p:cNvPr>
          <p:cNvSpPr>
            <a:spLocks noGrp="1"/>
          </p:cNvSpPr>
          <p:nvPr>
            <p:ph type="sldNum" sz="quarter" idx="12"/>
          </p:nvPr>
        </p:nvSpPr>
        <p:spPr/>
        <p:txBody>
          <a:bodyPr/>
          <a:lstStyle/>
          <a:p>
            <a:fld id="{5A882AEB-466F-4274-942F-3CDF80EA56C5}" type="slidenum">
              <a:rPr lang="en-US" smtClean="0"/>
              <a:pPr/>
              <a:t>23</a:t>
            </a:fld>
            <a:endParaRPr lang="en-US"/>
          </a:p>
        </p:txBody>
      </p:sp>
      <p:sp>
        <p:nvSpPr>
          <p:cNvPr id="9" name="Rectangle 8"/>
          <p:cNvSpPr/>
          <p:nvPr/>
        </p:nvSpPr>
        <p:spPr>
          <a:xfrm>
            <a:off x="2347857" y="3281118"/>
            <a:ext cx="2336370" cy="369332"/>
          </a:xfrm>
          <a:prstGeom prst="rect">
            <a:avLst/>
          </a:prstGeom>
          <a:ln>
            <a:solidFill>
              <a:srgbClr val="92D050"/>
            </a:solidFill>
          </a:ln>
        </p:spPr>
        <p:txBody>
          <a:bodyPr wrap="square">
            <a:spAutoFit/>
          </a:bodyPr>
          <a:lstStyle/>
          <a:p>
            <a:pPr algn="ctr"/>
            <a:r>
              <a:rPr lang="en-US" dirty="0">
                <a:latin typeface="Times New Roman" pitchFamily="18" charset="0"/>
                <a:cs typeface="Times New Roman" pitchFamily="18" charset="0"/>
              </a:rPr>
              <a:t>1. ARIMA</a:t>
            </a:r>
          </a:p>
        </p:txBody>
      </p:sp>
      <p:sp>
        <p:nvSpPr>
          <p:cNvPr id="10" name="Rectangle 9">
            <a:extLst>
              <a:ext uri="{FF2B5EF4-FFF2-40B4-BE49-F238E27FC236}">
                <a16:creationId xmlns:a16="http://schemas.microsoft.com/office/drawing/2014/main" xmlns="" id="{015F2C93-1F44-4C59-9F92-537E49712068}"/>
              </a:ext>
            </a:extLst>
          </p:cNvPr>
          <p:cNvSpPr/>
          <p:nvPr/>
        </p:nvSpPr>
        <p:spPr>
          <a:xfrm>
            <a:off x="8333166" y="3352245"/>
            <a:ext cx="2336370" cy="369332"/>
          </a:xfrm>
          <a:prstGeom prst="rect">
            <a:avLst/>
          </a:prstGeom>
          <a:ln>
            <a:solidFill>
              <a:srgbClr val="92D050"/>
            </a:solidFill>
          </a:ln>
        </p:spPr>
        <p:txBody>
          <a:bodyPr wrap="square">
            <a:spAutoFit/>
          </a:bodyPr>
          <a:lstStyle/>
          <a:p>
            <a:pPr algn="ctr"/>
            <a:r>
              <a:rPr lang="en-US" dirty="0">
                <a:latin typeface="Times New Roman" pitchFamily="18" charset="0"/>
                <a:cs typeface="Times New Roman" pitchFamily="18" charset="0"/>
              </a:rPr>
              <a:t>2. SARIMA</a:t>
            </a:r>
          </a:p>
        </p:txBody>
      </p:sp>
      <p:sp>
        <p:nvSpPr>
          <p:cNvPr id="11" name="Rectangle 10">
            <a:extLst>
              <a:ext uri="{FF2B5EF4-FFF2-40B4-BE49-F238E27FC236}">
                <a16:creationId xmlns:a16="http://schemas.microsoft.com/office/drawing/2014/main" xmlns="" id="{2415D604-3361-43FB-8A06-A6409D34B390}"/>
              </a:ext>
            </a:extLst>
          </p:cNvPr>
          <p:cNvSpPr/>
          <p:nvPr/>
        </p:nvSpPr>
        <p:spPr>
          <a:xfrm>
            <a:off x="2365210" y="5991990"/>
            <a:ext cx="2336370" cy="369332"/>
          </a:xfrm>
          <a:prstGeom prst="rect">
            <a:avLst/>
          </a:prstGeom>
          <a:ln>
            <a:solidFill>
              <a:srgbClr val="92D050"/>
            </a:solidFill>
          </a:ln>
        </p:spPr>
        <p:txBody>
          <a:bodyPr wrap="square">
            <a:spAutoFit/>
          </a:bodyPr>
          <a:lstStyle/>
          <a:p>
            <a:pPr algn="ctr"/>
            <a:r>
              <a:rPr lang="en-US" dirty="0">
                <a:latin typeface="Times New Roman" pitchFamily="18" charset="0"/>
                <a:cs typeface="Times New Roman" pitchFamily="18" charset="0"/>
              </a:rPr>
              <a:t>3. LSTM</a:t>
            </a:r>
          </a:p>
        </p:txBody>
      </p:sp>
      <p:sp>
        <p:nvSpPr>
          <p:cNvPr id="13" name="Rectangle 12">
            <a:extLst>
              <a:ext uri="{FF2B5EF4-FFF2-40B4-BE49-F238E27FC236}">
                <a16:creationId xmlns:a16="http://schemas.microsoft.com/office/drawing/2014/main" xmlns="" id="{AB16138C-1CE9-4FBA-8C5D-A0D8AFBE2667}"/>
              </a:ext>
            </a:extLst>
          </p:cNvPr>
          <p:cNvSpPr/>
          <p:nvPr/>
        </p:nvSpPr>
        <p:spPr>
          <a:xfrm>
            <a:off x="8184010" y="5991990"/>
            <a:ext cx="2336370" cy="369332"/>
          </a:xfrm>
          <a:prstGeom prst="rect">
            <a:avLst/>
          </a:prstGeom>
          <a:ln>
            <a:solidFill>
              <a:srgbClr val="92D050"/>
            </a:solidFill>
          </a:ln>
        </p:spPr>
        <p:txBody>
          <a:bodyPr wrap="square">
            <a:spAutoFit/>
          </a:bodyPr>
          <a:lstStyle/>
          <a:p>
            <a:pPr algn="ctr"/>
            <a:r>
              <a:rPr lang="en-US" dirty="0">
                <a:latin typeface="Times New Roman" pitchFamily="18" charset="0"/>
                <a:cs typeface="Times New Roman" pitchFamily="18" charset="0"/>
              </a:rPr>
              <a:t>4. Bi-LSTM</a:t>
            </a:r>
          </a:p>
        </p:txBody>
      </p:sp>
      <p:pic>
        <p:nvPicPr>
          <p:cNvPr id="6146" name="Picture 2" descr="https://www.kaggleusercontent.com/kf/155145535/eyJhbGciOiJkaXIiLCJlbmMiOiJBMTI4Q0JDLUhTMjU2In0..0xbpAHkOvE5kSEu368dg-A.BVNKRvqytKrDdXWNLuCW1wdLChGGYo3ZTyd7sM-xrsvmT1eRAug1GNIAF3IQTgVPrxVkzw7yLl2q6PPo_YBKqAarUV5icTk9k9A63mdyeXShbBdzgPNSYI8eaWip458jqGVyKpfu9SJ43Se-r_lFWjn-v-KXegdy4Q9pbmw0TVm--BkY_sJyrJxmpfmfmk_XAia1Q8e6EnBylGSrzPgb3yH4v29YNLFCVKjLlQOrHY0CvcVbgmPlTITJpm04KtRc45thAwmfb7h09cJ2suKeu5XbMnUE3n1uvyj-FYxqJEC6bhxN0Tf9CwJBo0l6QWO0Ns9aSLSMdoyqylpod4Y2hDT9ZIkXX9UiVNsqvSzPKyMetUq3raU4Wnt5QZeVrisPE1u0BJXkVVoe-zdfr3CabyQTQaJO4FqEnaSbq85_3omy6VKSgdk9O_Ht0CIR0gSmblImUCN5PeptRrJZO73NvVZzCh29OOdDE6TrOYpVllGK8DbBtnmJrYzj0elGlpp3ya1uoo8oIzTZ_zNji5RBt1xaHUe2Bh7cbdG7qF4b9Ld1DADcUSSX8eksETI6bMCIf6jmTYS0tQqJom3GvBydTQhygF-htEB5dkhqy4hVklm6TXculBzjN637w0Mq6L0mrvqpZFZOyPKZGefbR04CVekdWC6MONXNuxm-L72pQrO9fTBgeq3BY3uRkMcDePYg.vkuTFxLtuiquW0LCOPb8TA/__results___files/__results___45_1.png">
            <a:extLst>
              <a:ext uri="{FF2B5EF4-FFF2-40B4-BE49-F238E27FC236}">
                <a16:creationId xmlns:a16="http://schemas.microsoft.com/office/drawing/2014/main" xmlns="" id="{8634EE6B-FE57-4C12-AE92-926073743A79}"/>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3517" y="1703434"/>
            <a:ext cx="3903884" cy="1192376"/>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Picture 3">
            <a:extLst>
              <a:ext uri="{FF2B5EF4-FFF2-40B4-BE49-F238E27FC236}">
                <a16:creationId xmlns:a16="http://schemas.microsoft.com/office/drawing/2014/main" xmlns="" id="{23069901-0C40-40EB-ABA7-4BB75962B102}"/>
              </a:ext>
            </a:extLst>
          </p:cNvPr>
          <p:cNvPicPr>
            <a:picLocks noChangeAspect="1"/>
          </p:cNvPicPr>
          <p:nvPr/>
        </p:nvPicPr>
        <p:blipFill>
          <a:blip r:embed="rId3"/>
          <a:stretch>
            <a:fillRect/>
          </a:stretch>
        </p:blipFill>
        <p:spPr>
          <a:xfrm>
            <a:off x="4246447" y="1549166"/>
            <a:ext cx="1825637" cy="1639117"/>
          </a:xfrm>
          <a:prstGeom prst="rect">
            <a:avLst/>
          </a:prstGeom>
        </p:spPr>
      </p:pic>
      <p:pic>
        <p:nvPicPr>
          <p:cNvPr id="12" name="Picture 11">
            <a:extLst>
              <a:ext uri="{FF2B5EF4-FFF2-40B4-BE49-F238E27FC236}">
                <a16:creationId xmlns:a16="http://schemas.microsoft.com/office/drawing/2014/main" xmlns="" id="{9F116C49-9EEF-4551-8B13-730B3CEFBB7A}"/>
              </a:ext>
            </a:extLst>
          </p:cNvPr>
          <p:cNvPicPr>
            <a:picLocks noChangeAspect="1"/>
          </p:cNvPicPr>
          <p:nvPr/>
        </p:nvPicPr>
        <p:blipFill>
          <a:blip r:embed="rId4"/>
          <a:stretch>
            <a:fillRect/>
          </a:stretch>
        </p:blipFill>
        <p:spPr>
          <a:xfrm>
            <a:off x="9597377" y="1479594"/>
            <a:ext cx="1846007" cy="1858354"/>
          </a:xfrm>
          <a:prstGeom prst="rect">
            <a:avLst/>
          </a:prstGeom>
        </p:spPr>
      </p:pic>
      <p:pic>
        <p:nvPicPr>
          <p:cNvPr id="6148" name="Picture 4" descr="https://www.kaggleusercontent.com/kf/155030477/eyJhbGciOiJkaXIiLCJlbmMiOiJBMTI4Q0JDLUhTMjU2In0..claNG0e7TFDD1f22L0SEUQ.T9QTliRXkrGKpL3sE4AtTOSi-u8RhUJH9OIHFnKace3QphfFltzKU70ISPe2Mp7PUhF5_9PEXDK3gtSQwUMVz_Yz0tkS1Xh_fMW3_DnyYA_UpOhdEFEs8p9z_5FMf4742LqW19VPP2cdb9kU9noAmigAC8iPy40mK8QRqlPLzeM_saZYZDwoOUGEivjS8kASDkiUH5UlHghKB1EZL2QKvaTcumM2wT-rR8ORc-e1o5ZAeM8je57IuEZBbeNVmiemBfgXY0ZJwbPm1KZGRQdd6RNn0oFSPCiPo9_imcgsa8dCFk9ec_cpoAteed1iRyuwSWd33OyqYkSDZjZAzTMYQaxmPc2ClfKRilDF3ef9g2pjE0rA53NbwqRMI33EoMTo35JMKSWwBDPYL-xN75eI8q8FBIB4yZqM5omy5iLL8eryhYP9ZS2i2v97zFN4DGLaZVfUuAZ4r0Sp4V6yhZ-YoUHJFBRdBBe2kQWC5dxlmo2ksHQXf_-q4lUrDaQhJCdp-oF1Y8aM4OgfgB6HCAb4-bvucE7XvoeYqEgXTMuZkEWdIZFqoV98Cj6p79HahaNyD-vL8HaMiSh-sWBCgonxoFh7NYTKCYfo9WROnhPifiIBnueJ7TFmsCipeb4ouJjpEmVB-CXCKh3z4v9bj8AaJb9qz35WKRNAnTu9esgab6Cni-GyLo8jMCrkiNV6Aats.GCSgwG_-zlf2AucdhJl0cQ/__results___files/__results___22_0.png">
            <a:extLst>
              <a:ext uri="{FF2B5EF4-FFF2-40B4-BE49-F238E27FC236}">
                <a16:creationId xmlns:a16="http://schemas.microsoft.com/office/drawing/2014/main" xmlns="" id="{DC52DF44-1042-4916-B1F0-5D91157F5F0C}"/>
              </a:ext>
            </a:extLst>
          </p:cNvPr>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542144" y="1565858"/>
            <a:ext cx="2564039" cy="1728185"/>
          </a:xfrm>
          <a:prstGeom prst="rect">
            <a:avLst/>
          </a:prstGeom>
          <a:noFill/>
          <a:extLst>
            <a:ext uri="{909E8E84-426E-40DD-AFC4-6F175D3DCCD1}">
              <a14:hiddenFill xmlns:a14="http://schemas.microsoft.com/office/drawing/2010/main" xmlns="">
                <a:solidFill>
                  <a:srgbClr val="FFFFFF"/>
                </a:solidFill>
              </a14:hiddenFill>
            </a:ext>
          </a:extLst>
        </p:spPr>
      </p:pic>
      <p:pic>
        <p:nvPicPr>
          <p:cNvPr id="6150" name="Picture 6" descr="https://www.kaggleusercontent.com/kf/155421220/eyJhbGciOiJkaXIiLCJlbmMiOiJBMTI4Q0JDLUhTMjU2In0..b6QEw8e4B5j6ZBOTrVXqDQ.lWugBtzu0Sia50i-cl1pkRRrbJRvwWbud3mhBzfIWlDeneAvNA-YEeFXNxtoIN0McpqiwIgFXv8ZohwcB27qPzPoMOkWnXdEu2QQDW-xJI4EFkhYMcGrgSI6NLO0HParxxoUErCjKtKYh3lHycWszQrpMrkurwzzAeJjCmIhEcGnuJSWOlB9F7jEvfQsWFfYryAsmKXivGpoPoUozB1FgRXP4pL9tTGvJpdrHDtgH4q0aFOyeex4Llmo7nhfQ3AQ_pBTsd61a2D_zcoR8HM0Z5cxl9DfcK6EDBe8htd-71Cnsb5vP6fqG-BJ6ZbDLUcaQmGYyP4oe6QdC79j6aJh9DTBNrrN9rikpOjWacl_jwLgFxWass39HTL8N9tdEXbHvs00aeDFW0IcXgToa9177lklLTbs0CJTN-prsYMfnT-vUKl2fLjGXvxFXCG3LIHWPD_qi49kc_DP6__tv2PiyG5uhKqXzDdq_IlLylWH2sE4ppK8n1lDIyZSWSuOyUH1644kGrfJQobFLb3sxqVBrCLEEcK3fHF92wD6hoZ5QZZV7EDuUIe3HQ50YiTrLs8d0ELOwzCeTpOupLf07Ub8cqyQESFO4oE5bua7uVSy78JQR59iLFqrKUyja4B1WsIJ9sW96aavkXsHjahJ0OmSwJ-OjsMJTOA6MWP99bEz1X_s8utyo77YVHAy-j-xztTs.S8TVcNBg2rZuV4bCZmA1XA/__results___files/__results___67_1.png">
            <a:extLst>
              <a:ext uri="{FF2B5EF4-FFF2-40B4-BE49-F238E27FC236}">
                <a16:creationId xmlns:a16="http://schemas.microsoft.com/office/drawing/2014/main" xmlns="" id="{2790DB96-1665-43EE-AEE4-73B4ABBFF4E4}"/>
              </a:ext>
            </a:extLst>
          </p:cNvPr>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525292" y="3774077"/>
            <a:ext cx="3219345" cy="2160412"/>
          </a:xfrm>
          <a:prstGeom prst="rect">
            <a:avLst/>
          </a:prstGeom>
          <a:noFill/>
          <a:extLst>
            <a:ext uri="{909E8E84-426E-40DD-AFC4-6F175D3DCCD1}">
              <a14:hiddenFill xmlns:a14="http://schemas.microsoft.com/office/drawing/2010/main" xmlns="">
                <a:solidFill>
                  <a:srgbClr val="FFFFFF"/>
                </a:solidFill>
              </a14:hiddenFill>
            </a:ext>
          </a:extLst>
        </p:spPr>
      </p:pic>
      <p:pic>
        <p:nvPicPr>
          <p:cNvPr id="17" name="Picture 16">
            <a:extLst>
              <a:ext uri="{FF2B5EF4-FFF2-40B4-BE49-F238E27FC236}">
                <a16:creationId xmlns:a16="http://schemas.microsoft.com/office/drawing/2014/main" xmlns="" id="{0CADF9E2-58D7-4479-8DE9-C1660121C49A}"/>
              </a:ext>
            </a:extLst>
          </p:cNvPr>
          <p:cNvPicPr>
            <a:picLocks noChangeAspect="1"/>
          </p:cNvPicPr>
          <p:nvPr/>
        </p:nvPicPr>
        <p:blipFill>
          <a:blip r:embed="rId7"/>
          <a:stretch>
            <a:fillRect/>
          </a:stretch>
        </p:blipFill>
        <p:spPr>
          <a:xfrm>
            <a:off x="4197899" y="3786202"/>
            <a:ext cx="1639655" cy="1981250"/>
          </a:xfrm>
          <a:prstGeom prst="rect">
            <a:avLst/>
          </a:prstGeom>
        </p:spPr>
      </p:pic>
      <p:pic>
        <p:nvPicPr>
          <p:cNvPr id="6152" name="Picture 8" descr="https://www.kaggleusercontent.com/kf/155420365/eyJhbGciOiJkaXIiLCJlbmMiOiJBMTI4Q0JDLUhTMjU2In0..yWDQhRsLQCLg-htjjlDCLQ.byeEcEuqmIs6_614ws-Eo6tfm2YZ9op0hVyWwIICSq63LDYN8hyJTxS1bEzZ_mopqwgGWEuS2kO6uOaX5FMO9gOsmzgDpSpHkkE4_8mfyNDQu2E8uMXstjQ4vR-fq2KP4HGUAqQUOMGypO4ccCCYY_ElgWxQseo_8qQbVR61ZPKV_MK67G5RS7MNRZWLU6FeOxuvONvzsDA34bxOBmCzz14hHMbFx2ezYE43JW31i_XTBAVGhqcOBByNb4tAXesMT14F4UL-0YmfeutKFPnWAKxHA6oyi8d7V_3PtchZmkAHGcUvjY0dcpdzPeRVmx5ZQsFZBJbb9wGRwDJPDq4GSmhm7y94MSCylUSNAk3ifr51KBG4ms20WI9IMlktS61UhiQDg-HDIekuLtMUCZoqmkLt-HG684zt899BtVK0LI-LzC2zBYlXRLHv_Qb1U0RKNV8rhpfrki36n0QaYQlx-84mfOsCIFGHj08alXz53x521fAOvh5WC2bWm31-_CK1mdAkm4PVQ0rSTqHq3TW8qySZpfOGztJHT9l8uyR10n81EvgUu_XWT41YnTfA4XJ9-kZ9RpncNRu0AsFo4Nb_XnqUVuXRTReCrmHoDsh1NGfqVwgnMl_BBUapXLHttgT3y25kQ1Najx2su0bBGBhdR0PCJuNxLfQpKxyo4XP7XwQg6HFKN6e3ci3EwQVtYrEJ.dY7nUD1soaqrFKwJAZA-Ig/__results___files/__results___67_1.png">
            <a:extLst>
              <a:ext uri="{FF2B5EF4-FFF2-40B4-BE49-F238E27FC236}">
                <a16:creationId xmlns:a16="http://schemas.microsoft.com/office/drawing/2014/main" xmlns="" id="{504E6854-B565-4535-9ABD-02CB8C026099}"/>
              </a:ext>
            </a:extLst>
          </p:cNvPr>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6383653" y="3786155"/>
            <a:ext cx="3212782" cy="2156008"/>
          </a:xfrm>
          <a:prstGeom prst="rect">
            <a:avLst/>
          </a:prstGeom>
          <a:noFill/>
          <a:extLst>
            <a:ext uri="{909E8E84-426E-40DD-AFC4-6F175D3DCCD1}">
              <a14:hiddenFill xmlns:a14="http://schemas.microsoft.com/office/drawing/2010/main" xmlns="">
                <a:solidFill>
                  <a:srgbClr val="FFFFFF"/>
                </a:solidFill>
              </a14:hiddenFill>
            </a:ext>
          </a:extLst>
        </p:spPr>
      </p:pic>
      <p:pic>
        <p:nvPicPr>
          <p:cNvPr id="18" name="Picture 17">
            <a:extLst>
              <a:ext uri="{FF2B5EF4-FFF2-40B4-BE49-F238E27FC236}">
                <a16:creationId xmlns:a16="http://schemas.microsoft.com/office/drawing/2014/main" xmlns="" id="{A9A74098-5D7C-4B2A-B03B-4E99E961D28F}"/>
              </a:ext>
            </a:extLst>
          </p:cNvPr>
          <p:cNvPicPr>
            <a:picLocks noChangeAspect="1"/>
          </p:cNvPicPr>
          <p:nvPr/>
        </p:nvPicPr>
        <p:blipFill>
          <a:blip r:embed="rId9"/>
          <a:stretch>
            <a:fillRect/>
          </a:stretch>
        </p:blipFill>
        <p:spPr>
          <a:xfrm>
            <a:off x="9830265" y="3842741"/>
            <a:ext cx="1678541" cy="1934462"/>
          </a:xfrm>
          <a:prstGeom prst="rect">
            <a:avLst/>
          </a:prstGeom>
        </p:spPr>
      </p:pic>
      <p:sp>
        <p:nvSpPr>
          <p:cNvPr id="19" name="Rectangle 18">
            <a:extLst>
              <a:ext uri="{FF2B5EF4-FFF2-40B4-BE49-F238E27FC236}">
                <a16:creationId xmlns:a16="http://schemas.microsoft.com/office/drawing/2014/main" xmlns="" id="{439939A3-8BB2-4024-83B8-A0B5CF9C7661}"/>
              </a:ext>
            </a:extLst>
          </p:cNvPr>
          <p:cNvSpPr/>
          <p:nvPr/>
        </p:nvSpPr>
        <p:spPr>
          <a:xfrm>
            <a:off x="0" y="6405889"/>
            <a:ext cx="11109656" cy="276999"/>
          </a:xfrm>
          <a:prstGeom prst="rect">
            <a:avLst/>
          </a:prstGeom>
        </p:spPr>
        <p:txBody>
          <a:bodyPr wrap="square">
            <a:spAutoFit/>
          </a:bodyPr>
          <a:lstStyle/>
          <a:p>
            <a:pPr lvl="0" algn="ctr"/>
            <a:r>
              <a:rPr lang="en-US" sz="1200" dirty="0">
                <a:latin typeface="Times New Roman" panose="02020603050405020304" pitchFamily="18" charset="0"/>
                <a:cs typeface="Times New Roman" panose="02020603050405020304" pitchFamily="18" charset="0"/>
              </a:rPr>
              <a:t>Exploring Advanced Models for Time Series-Based Weather Forecasting in Bangladesh: A Comparative Analysis of ARIMA, SARIMA, </a:t>
            </a:r>
            <a:r>
              <a:rPr lang="en-US" sz="1200" dirty="0" err="1">
                <a:latin typeface="Times New Roman" panose="02020603050405020304" pitchFamily="18" charset="0"/>
                <a:cs typeface="Times New Roman" panose="02020603050405020304" pitchFamily="18" charset="0"/>
              </a:rPr>
              <a:t>FbProphet</a:t>
            </a:r>
            <a:r>
              <a:rPr lang="en-US" sz="1200" dirty="0">
                <a:latin typeface="Times New Roman" panose="02020603050405020304" pitchFamily="18" charset="0"/>
                <a:cs typeface="Times New Roman" panose="02020603050405020304" pitchFamily="18" charset="0"/>
              </a:rPr>
              <a:t>, LSTM, and </a:t>
            </a:r>
            <a:r>
              <a:rPr lang="en-US" sz="1200" dirty="0" err="1">
                <a:latin typeface="Times New Roman" panose="02020603050405020304" pitchFamily="18" charset="0"/>
                <a:cs typeface="Times New Roman" panose="02020603050405020304" pitchFamily="18" charset="0"/>
              </a:rPr>
              <a:t>BiLSTM</a:t>
            </a:r>
            <a:r>
              <a:rPr lang="en-US" sz="1200" dirty="0">
                <a:latin typeface="Times New Roman" panose="02020603050405020304" pitchFamily="18" charset="0"/>
                <a:cs typeface="Times New Roman" panose="02020603050405020304" pitchFamily="18" charset="0"/>
              </a:rPr>
              <a:t> Models.</a:t>
            </a:r>
            <a:endParaRPr lang="en-US" sz="1200" b="1" dirty="0">
              <a:latin typeface="Times New Roman" panose="02020603050405020304" pitchFamily="18" charset="0"/>
              <a:cs typeface="Times New Roman" pitchFamily="18" charset="0"/>
            </a:endParaRPr>
          </a:p>
        </p:txBody>
      </p:sp>
    </p:spTree>
    <p:extLst>
      <p:ext uri="{BB962C8B-B14F-4D97-AF65-F5344CB8AC3E}">
        <p14:creationId xmlns:p14="http://schemas.microsoft.com/office/powerpoint/2010/main" xmlns="" val="255044227"/>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A826C7FA-2575-4205-96B4-3AAE344200F3}"/>
              </a:ext>
            </a:extLst>
          </p:cNvPr>
          <p:cNvSpPr/>
          <p:nvPr/>
        </p:nvSpPr>
        <p:spPr>
          <a:xfrm>
            <a:off x="1524000" y="164046"/>
            <a:ext cx="9518284" cy="773077"/>
          </a:xfrm>
          <a:prstGeom prst="rect">
            <a:avLst/>
          </a:prstGeom>
          <a:solidFill>
            <a:schemeClr val="bg1">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2600DB06-53D1-49B5-925E-40C7627FB608}"/>
              </a:ext>
            </a:extLst>
          </p:cNvPr>
          <p:cNvSpPr>
            <a:spLocks noGrp="1"/>
          </p:cNvSpPr>
          <p:nvPr>
            <p:ph type="title"/>
          </p:nvPr>
        </p:nvSpPr>
        <p:spPr>
          <a:xfrm>
            <a:off x="1524001" y="135552"/>
            <a:ext cx="9518284" cy="785004"/>
          </a:xfrm>
        </p:spPr>
        <p:txBody>
          <a:bodyPr>
            <a:normAutofit/>
          </a:bodyPr>
          <a:lstStyle/>
          <a:p>
            <a:pPr marL="457200" indent="-457200" algn="ctr"/>
            <a:r>
              <a:rPr lang="en-US" sz="4000" dirty="0">
                <a:latin typeface="Times New Roman" panose="02020603050405020304" pitchFamily="18" charset="0"/>
                <a:cs typeface="Times New Roman" panose="02020603050405020304" pitchFamily="18" charset="0"/>
              </a:rPr>
              <a:t>Result on Temperature: Forecasting</a:t>
            </a:r>
          </a:p>
        </p:txBody>
      </p:sp>
      <p:sp>
        <p:nvSpPr>
          <p:cNvPr id="8" name="Slide Number Placeholder 7">
            <a:extLst>
              <a:ext uri="{FF2B5EF4-FFF2-40B4-BE49-F238E27FC236}">
                <a16:creationId xmlns:a16="http://schemas.microsoft.com/office/drawing/2014/main" xmlns="" id="{FB068D74-2435-4504-8DAC-B8369BB5E5B0}"/>
              </a:ext>
            </a:extLst>
          </p:cNvPr>
          <p:cNvSpPr>
            <a:spLocks noGrp="1"/>
          </p:cNvSpPr>
          <p:nvPr>
            <p:ph type="sldNum" sz="quarter" idx="12"/>
          </p:nvPr>
        </p:nvSpPr>
        <p:spPr/>
        <p:txBody>
          <a:bodyPr/>
          <a:lstStyle/>
          <a:p>
            <a:fld id="{5A882AEB-466F-4274-942F-3CDF80EA56C5}" type="slidenum">
              <a:rPr lang="en-US" smtClean="0"/>
              <a:pPr/>
              <a:t>24</a:t>
            </a:fld>
            <a:endParaRPr lang="en-US"/>
          </a:p>
        </p:txBody>
      </p:sp>
      <p:sp>
        <p:nvSpPr>
          <p:cNvPr id="9" name="Rectangle 8"/>
          <p:cNvSpPr/>
          <p:nvPr/>
        </p:nvSpPr>
        <p:spPr>
          <a:xfrm>
            <a:off x="5114957" y="5563119"/>
            <a:ext cx="2336370" cy="369332"/>
          </a:xfrm>
          <a:prstGeom prst="rect">
            <a:avLst/>
          </a:prstGeom>
          <a:ln>
            <a:solidFill>
              <a:srgbClr val="92D050"/>
            </a:solidFill>
          </a:ln>
        </p:spPr>
        <p:txBody>
          <a:bodyPr wrap="square">
            <a:spAutoFit/>
          </a:bodyPr>
          <a:lstStyle/>
          <a:p>
            <a:pPr algn="ctr"/>
            <a:r>
              <a:rPr lang="en-US" dirty="0">
                <a:latin typeface="Times New Roman" pitchFamily="18" charset="0"/>
                <a:cs typeface="Times New Roman" pitchFamily="18" charset="0"/>
              </a:rPr>
              <a:t>5. Prophet</a:t>
            </a:r>
          </a:p>
        </p:txBody>
      </p:sp>
      <p:pic>
        <p:nvPicPr>
          <p:cNvPr id="7" name="Picture 6">
            <a:extLst>
              <a:ext uri="{FF2B5EF4-FFF2-40B4-BE49-F238E27FC236}">
                <a16:creationId xmlns:a16="http://schemas.microsoft.com/office/drawing/2014/main" xmlns="" id="{F9A3DE75-7CC7-47E5-9444-7046665C5460}"/>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316689" y="1606143"/>
            <a:ext cx="6145531" cy="3761394"/>
          </a:xfrm>
          <a:prstGeom prst="rect">
            <a:avLst/>
          </a:prstGeom>
        </p:spPr>
      </p:pic>
      <p:pic>
        <p:nvPicPr>
          <p:cNvPr id="18" name="Picture 17">
            <a:extLst>
              <a:ext uri="{FF2B5EF4-FFF2-40B4-BE49-F238E27FC236}">
                <a16:creationId xmlns:a16="http://schemas.microsoft.com/office/drawing/2014/main" xmlns="" id="{02F095C1-0F73-4828-AD81-03F0707494B8}"/>
              </a:ext>
            </a:extLst>
          </p:cNvPr>
          <p:cNvPicPr>
            <a:picLocks noChangeAspect="1"/>
          </p:cNvPicPr>
          <p:nvPr/>
        </p:nvPicPr>
        <p:blipFill>
          <a:blip r:embed="rId3"/>
          <a:stretch>
            <a:fillRect/>
          </a:stretch>
        </p:blipFill>
        <p:spPr>
          <a:xfrm>
            <a:off x="10671295" y="2020999"/>
            <a:ext cx="682505" cy="3364461"/>
          </a:xfrm>
          <a:prstGeom prst="rect">
            <a:avLst/>
          </a:prstGeom>
        </p:spPr>
      </p:pic>
      <p:sp>
        <p:nvSpPr>
          <p:cNvPr id="19" name="TextBox 18">
            <a:extLst>
              <a:ext uri="{FF2B5EF4-FFF2-40B4-BE49-F238E27FC236}">
                <a16:creationId xmlns:a16="http://schemas.microsoft.com/office/drawing/2014/main" xmlns="" id="{3E0E5EFC-6A5C-418C-82C7-4233F8D53DBF}"/>
              </a:ext>
            </a:extLst>
          </p:cNvPr>
          <p:cNvSpPr txBox="1"/>
          <p:nvPr/>
        </p:nvSpPr>
        <p:spPr>
          <a:xfrm>
            <a:off x="10539042" y="1744000"/>
            <a:ext cx="1006483" cy="276999"/>
          </a:xfrm>
          <a:prstGeom prst="rect">
            <a:avLst/>
          </a:prstGeom>
          <a:noFill/>
        </p:spPr>
        <p:txBody>
          <a:bodyPr wrap="square" rtlCol="0">
            <a:spAutoFit/>
          </a:bodyPr>
          <a:lstStyle/>
          <a:p>
            <a:pPr algn="ctr"/>
            <a:r>
              <a:rPr lang="en-US" sz="1200" dirty="0"/>
              <a:t>Forecasted</a:t>
            </a:r>
          </a:p>
        </p:txBody>
      </p:sp>
      <p:sp>
        <p:nvSpPr>
          <p:cNvPr id="12" name="Rectangle 11">
            <a:extLst>
              <a:ext uri="{FF2B5EF4-FFF2-40B4-BE49-F238E27FC236}">
                <a16:creationId xmlns:a16="http://schemas.microsoft.com/office/drawing/2014/main" xmlns="" id="{11483A56-26EC-4964-A233-E93AA3E7F1FB}"/>
              </a:ext>
            </a:extLst>
          </p:cNvPr>
          <p:cNvSpPr/>
          <p:nvPr/>
        </p:nvSpPr>
        <p:spPr>
          <a:xfrm>
            <a:off x="0" y="6405889"/>
            <a:ext cx="11109656" cy="276999"/>
          </a:xfrm>
          <a:prstGeom prst="rect">
            <a:avLst/>
          </a:prstGeom>
        </p:spPr>
        <p:txBody>
          <a:bodyPr wrap="square">
            <a:spAutoFit/>
          </a:bodyPr>
          <a:lstStyle/>
          <a:p>
            <a:pPr lvl="0" algn="ctr"/>
            <a:r>
              <a:rPr lang="en-US" sz="1200" dirty="0">
                <a:latin typeface="Times New Roman" panose="02020603050405020304" pitchFamily="18" charset="0"/>
                <a:cs typeface="Times New Roman" panose="02020603050405020304" pitchFamily="18" charset="0"/>
              </a:rPr>
              <a:t>Exploring Advanced Models for Time Series-Based Weather Forecasting in Bangladesh: A Comparative Analysis of ARIMA, SARIMA, </a:t>
            </a:r>
            <a:r>
              <a:rPr lang="en-US" sz="1200" dirty="0" err="1">
                <a:latin typeface="Times New Roman" panose="02020603050405020304" pitchFamily="18" charset="0"/>
                <a:cs typeface="Times New Roman" panose="02020603050405020304" pitchFamily="18" charset="0"/>
              </a:rPr>
              <a:t>FbProphet</a:t>
            </a:r>
            <a:r>
              <a:rPr lang="en-US" sz="1200" dirty="0">
                <a:latin typeface="Times New Roman" panose="02020603050405020304" pitchFamily="18" charset="0"/>
                <a:cs typeface="Times New Roman" panose="02020603050405020304" pitchFamily="18" charset="0"/>
              </a:rPr>
              <a:t>, LSTM, and </a:t>
            </a:r>
            <a:r>
              <a:rPr lang="en-US" sz="1200" dirty="0" err="1">
                <a:latin typeface="Times New Roman" panose="02020603050405020304" pitchFamily="18" charset="0"/>
                <a:cs typeface="Times New Roman" panose="02020603050405020304" pitchFamily="18" charset="0"/>
              </a:rPr>
              <a:t>BiLSTM</a:t>
            </a:r>
            <a:r>
              <a:rPr lang="en-US" sz="1200" dirty="0">
                <a:latin typeface="Times New Roman" panose="02020603050405020304" pitchFamily="18" charset="0"/>
                <a:cs typeface="Times New Roman" panose="02020603050405020304" pitchFamily="18" charset="0"/>
              </a:rPr>
              <a:t> Models.</a:t>
            </a:r>
            <a:endParaRPr lang="en-US" sz="1200" b="1" dirty="0">
              <a:latin typeface="Times New Roman" panose="02020603050405020304" pitchFamily="18" charset="0"/>
              <a:cs typeface="Times New Roman" pitchFamily="18" charset="0"/>
            </a:endParaRPr>
          </a:p>
        </p:txBody>
      </p:sp>
      <p:pic>
        <p:nvPicPr>
          <p:cNvPr id="15" name="Picture 14">
            <a:extLst>
              <a:ext uri="{FF2B5EF4-FFF2-40B4-BE49-F238E27FC236}">
                <a16:creationId xmlns:a16="http://schemas.microsoft.com/office/drawing/2014/main" xmlns="" id="{CBEF8B7A-10A3-4525-A5F0-3781C4AF9D7F}"/>
              </a:ext>
            </a:extLst>
          </p:cNvPr>
          <p:cNvPicPr>
            <a:picLocks noChangeAspect="1"/>
          </p:cNvPicPr>
          <p:nvPr/>
        </p:nvPicPr>
        <p:blipFill>
          <a:blip r:embed="rId4"/>
          <a:stretch>
            <a:fillRect/>
          </a:stretch>
        </p:blipFill>
        <p:spPr>
          <a:xfrm>
            <a:off x="8008148" y="2012445"/>
            <a:ext cx="2695951" cy="3343742"/>
          </a:xfrm>
          <a:prstGeom prst="rect">
            <a:avLst/>
          </a:prstGeom>
        </p:spPr>
      </p:pic>
    </p:spTree>
    <p:extLst>
      <p:ext uri="{BB962C8B-B14F-4D97-AF65-F5344CB8AC3E}">
        <p14:creationId xmlns:p14="http://schemas.microsoft.com/office/powerpoint/2010/main" xmlns="" val="2180456406"/>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A826C7FA-2575-4205-96B4-3AAE344200F3}"/>
              </a:ext>
            </a:extLst>
          </p:cNvPr>
          <p:cNvSpPr/>
          <p:nvPr/>
        </p:nvSpPr>
        <p:spPr>
          <a:xfrm>
            <a:off x="1524000" y="164046"/>
            <a:ext cx="9518284" cy="773077"/>
          </a:xfrm>
          <a:prstGeom prst="rect">
            <a:avLst/>
          </a:prstGeom>
          <a:solidFill>
            <a:schemeClr val="bg1">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2600DB06-53D1-49B5-925E-40C7627FB608}"/>
              </a:ext>
            </a:extLst>
          </p:cNvPr>
          <p:cNvSpPr>
            <a:spLocks noGrp="1"/>
          </p:cNvSpPr>
          <p:nvPr>
            <p:ph type="title"/>
          </p:nvPr>
        </p:nvSpPr>
        <p:spPr>
          <a:xfrm>
            <a:off x="1524001" y="135552"/>
            <a:ext cx="9518284" cy="785004"/>
          </a:xfrm>
        </p:spPr>
        <p:txBody>
          <a:bodyPr>
            <a:normAutofit/>
          </a:bodyPr>
          <a:lstStyle/>
          <a:p>
            <a:pPr marL="457200" indent="-457200" algn="ctr"/>
            <a:r>
              <a:rPr lang="en-US" sz="4000" dirty="0">
                <a:latin typeface="Times New Roman" panose="02020603050405020304" pitchFamily="18" charset="0"/>
                <a:cs typeface="Times New Roman" panose="02020603050405020304" pitchFamily="18" charset="0"/>
              </a:rPr>
              <a:t>Result on Rainfall: Forecasting</a:t>
            </a:r>
          </a:p>
        </p:txBody>
      </p:sp>
      <p:sp>
        <p:nvSpPr>
          <p:cNvPr id="8" name="Slide Number Placeholder 7">
            <a:extLst>
              <a:ext uri="{FF2B5EF4-FFF2-40B4-BE49-F238E27FC236}">
                <a16:creationId xmlns:a16="http://schemas.microsoft.com/office/drawing/2014/main" xmlns="" id="{FB068D74-2435-4504-8DAC-B8369BB5E5B0}"/>
              </a:ext>
            </a:extLst>
          </p:cNvPr>
          <p:cNvSpPr>
            <a:spLocks noGrp="1"/>
          </p:cNvSpPr>
          <p:nvPr>
            <p:ph type="sldNum" sz="quarter" idx="12"/>
          </p:nvPr>
        </p:nvSpPr>
        <p:spPr/>
        <p:txBody>
          <a:bodyPr/>
          <a:lstStyle/>
          <a:p>
            <a:fld id="{5A882AEB-466F-4274-942F-3CDF80EA56C5}" type="slidenum">
              <a:rPr lang="en-US" smtClean="0"/>
              <a:pPr/>
              <a:t>25</a:t>
            </a:fld>
            <a:endParaRPr lang="en-US"/>
          </a:p>
        </p:txBody>
      </p:sp>
      <p:sp>
        <p:nvSpPr>
          <p:cNvPr id="9" name="Rectangle 8"/>
          <p:cNvSpPr/>
          <p:nvPr/>
        </p:nvSpPr>
        <p:spPr>
          <a:xfrm>
            <a:off x="2273218" y="3233554"/>
            <a:ext cx="2336370" cy="369332"/>
          </a:xfrm>
          <a:prstGeom prst="rect">
            <a:avLst/>
          </a:prstGeom>
          <a:ln>
            <a:solidFill>
              <a:srgbClr val="92D050"/>
            </a:solidFill>
          </a:ln>
        </p:spPr>
        <p:txBody>
          <a:bodyPr wrap="square">
            <a:spAutoFit/>
          </a:bodyPr>
          <a:lstStyle/>
          <a:p>
            <a:pPr algn="ctr"/>
            <a:r>
              <a:rPr lang="en-US" dirty="0">
                <a:latin typeface="Times New Roman" pitchFamily="18" charset="0"/>
                <a:cs typeface="Times New Roman" pitchFamily="18" charset="0"/>
              </a:rPr>
              <a:t>1. ARIMA</a:t>
            </a:r>
          </a:p>
        </p:txBody>
      </p:sp>
      <p:sp>
        <p:nvSpPr>
          <p:cNvPr id="10" name="Rectangle 9">
            <a:extLst>
              <a:ext uri="{FF2B5EF4-FFF2-40B4-BE49-F238E27FC236}">
                <a16:creationId xmlns:a16="http://schemas.microsoft.com/office/drawing/2014/main" xmlns="" id="{015F2C93-1F44-4C59-9F92-537E49712068}"/>
              </a:ext>
            </a:extLst>
          </p:cNvPr>
          <p:cNvSpPr/>
          <p:nvPr/>
        </p:nvSpPr>
        <p:spPr>
          <a:xfrm>
            <a:off x="8321260" y="3372288"/>
            <a:ext cx="2336370" cy="369332"/>
          </a:xfrm>
          <a:prstGeom prst="rect">
            <a:avLst/>
          </a:prstGeom>
          <a:ln>
            <a:solidFill>
              <a:srgbClr val="92D050"/>
            </a:solidFill>
          </a:ln>
        </p:spPr>
        <p:txBody>
          <a:bodyPr wrap="square">
            <a:spAutoFit/>
          </a:bodyPr>
          <a:lstStyle/>
          <a:p>
            <a:pPr algn="ctr"/>
            <a:r>
              <a:rPr lang="en-US" dirty="0">
                <a:latin typeface="Times New Roman" pitchFamily="18" charset="0"/>
                <a:cs typeface="Times New Roman" pitchFamily="18" charset="0"/>
              </a:rPr>
              <a:t>2. SARIMA</a:t>
            </a:r>
          </a:p>
        </p:txBody>
      </p:sp>
      <p:sp>
        <p:nvSpPr>
          <p:cNvPr id="11" name="Rectangle 10">
            <a:extLst>
              <a:ext uri="{FF2B5EF4-FFF2-40B4-BE49-F238E27FC236}">
                <a16:creationId xmlns:a16="http://schemas.microsoft.com/office/drawing/2014/main" xmlns="" id="{2415D604-3361-43FB-8A06-A6409D34B390}"/>
              </a:ext>
            </a:extLst>
          </p:cNvPr>
          <p:cNvSpPr/>
          <p:nvPr/>
        </p:nvSpPr>
        <p:spPr>
          <a:xfrm>
            <a:off x="2273218" y="5983071"/>
            <a:ext cx="2336370" cy="369332"/>
          </a:xfrm>
          <a:prstGeom prst="rect">
            <a:avLst/>
          </a:prstGeom>
          <a:ln>
            <a:solidFill>
              <a:srgbClr val="92D050"/>
            </a:solidFill>
          </a:ln>
        </p:spPr>
        <p:txBody>
          <a:bodyPr wrap="square">
            <a:spAutoFit/>
          </a:bodyPr>
          <a:lstStyle/>
          <a:p>
            <a:pPr algn="ctr"/>
            <a:r>
              <a:rPr lang="en-US" dirty="0">
                <a:latin typeface="Times New Roman" pitchFamily="18" charset="0"/>
                <a:cs typeface="Times New Roman" pitchFamily="18" charset="0"/>
              </a:rPr>
              <a:t>3. LSTM</a:t>
            </a:r>
          </a:p>
        </p:txBody>
      </p:sp>
      <p:sp>
        <p:nvSpPr>
          <p:cNvPr id="13" name="Rectangle 12">
            <a:extLst>
              <a:ext uri="{FF2B5EF4-FFF2-40B4-BE49-F238E27FC236}">
                <a16:creationId xmlns:a16="http://schemas.microsoft.com/office/drawing/2014/main" xmlns="" id="{AB16138C-1CE9-4FBA-8C5D-A0D8AFBE2667}"/>
              </a:ext>
            </a:extLst>
          </p:cNvPr>
          <p:cNvSpPr/>
          <p:nvPr/>
        </p:nvSpPr>
        <p:spPr>
          <a:xfrm>
            <a:off x="8091570" y="6024743"/>
            <a:ext cx="2336370" cy="369332"/>
          </a:xfrm>
          <a:prstGeom prst="rect">
            <a:avLst/>
          </a:prstGeom>
          <a:ln>
            <a:solidFill>
              <a:srgbClr val="92D050"/>
            </a:solidFill>
          </a:ln>
        </p:spPr>
        <p:txBody>
          <a:bodyPr wrap="square">
            <a:spAutoFit/>
          </a:bodyPr>
          <a:lstStyle/>
          <a:p>
            <a:pPr algn="ctr"/>
            <a:r>
              <a:rPr lang="en-US" dirty="0">
                <a:latin typeface="Times New Roman" pitchFamily="18" charset="0"/>
                <a:cs typeface="Times New Roman" pitchFamily="18" charset="0"/>
              </a:rPr>
              <a:t>4. Bi-LSTM</a:t>
            </a:r>
          </a:p>
        </p:txBody>
      </p:sp>
      <p:pic>
        <p:nvPicPr>
          <p:cNvPr id="8194" name="Picture 2" descr="https://www.kaggleusercontent.com/kf/155421220/eyJhbGciOiJkaXIiLCJlbmMiOiJBMTI4Q0JDLUhTMjU2In0..b6QEw8e4B5j6ZBOTrVXqDQ.lWugBtzu0Sia50i-cl1pkRRrbJRvwWbud3mhBzfIWlDeneAvNA-YEeFXNxtoIN0McpqiwIgFXv8ZohwcB27qPzPoMOkWnXdEu2QQDW-xJI4EFkhYMcGrgSI6NLO0HParxxoUErCjKtKYh3lHycWszQrpMrkurwzzAeJjCmIhEcGnuJSWOlB9F7jEvfQsWFfYryAsmKXivGpoPoUozB1FgRXP4pL9tTGvJpdrHDtgH4q0aFOyeex4Llmo7nhfQ3AQ_pBTsd61a2D_zcoR8HM0Z5cxl9DfcK6EDBe8htd-71Cnsb5vP6fqG-BJ6ZbDLUcaQmGYyP4oe6QdC79j6aJh9DTBNrrN9rikpOjWacl_jwLgFxWass39HTL8N9tdEXbHvs00aeDFW0IcXgToa9177lklLTbs0CJTN-prsYMfnT-vUKl2fLjGXvxFXCG3LIHWPD_qi49kc_DP6__tv2PiyG5uhKqXzDdq_IlLylWH2sE4ppK8n1lDIyZSWSuOyUH1644kGrfJQobFLb3sxqVBrCLEEcK3fHF92wD6hoZ5QZZV7EDuUIe3HQ50YiTrLs8d0ELOwzCeTpOupLf07Ub8cqyQESFO4oE5bua7uVSy78JQR59iLFqrKUyja4B1WsIJ9sW96aavkXsHjahJ0OmSwJ-OjsMJTOA6MWP99bEz1X_s8utyo77YVHAy-j-xztTs.S8TVcNBg2rZuV4bCZmA1XA/__results___files/__results___107_1.png">
            <a:extLst>
              <a:ext uri="{FF2B5EF4-FFF2-40B4-BE49-F238E27FC236}">
                <a16:creationId xmlns:a16="http://schemas.microsoft.com/office/drawing/2014/main" xmlns="" id="{2B664E4A-93C7-4187-9B8F-AA204FD926C1}"/>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26944" y="3717823"/>
            <a:ext cx="2811738" cy="2237830"/>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2">
            <a:extLst>
              <a:ext uri="{FF2B5EF4-FFF2-40B4-BE49-F238E27FC236}">
                <a16:creationId xmlns:a16="http://schemas.microsoft.com/office/drawing/2014/main" xmlns="" id="{6B50244B-6579-48F9-8FA0-66624518F88C}"/>
              </a:ext>
            </a:extLst>
          </p:cNvPr>
          <p:cNvPicPr>
            <a:picLocks noChangeAspect="1"/>
          </p:cNvPicPr>
          <p:nvPr/>
        </p:nvPicPr>
        <p:blipFill>
          <a:blip r:embed="rId3"/>
          <a:stretch>
            <a:fillRect/>
          </a:stretch>
        </p:blipFill>
        <p:spPr>
          <a:xfrm>
            <a:off x="4195999" y="3689325"/>
            <a:ext cx="1703977" cy="2087167"/>
          </a:xfrm>
          <a:prstGeom prst="rect">
            <a:avLst/>
          </a:prstGeom>
        </p:spPr>
      </p:pic>
      <p:pic>
        <p:nvPicPr>
          <p:cNvPr id="8196" name="Picture 4" descr="https://www.kaggleusercontent.com/kf/155420365/eyJhbGciOiJkaXIiLCJlbmMiOiJBMTI4Q0JDLUhTMjU2In0..yWDQhRsLQCLg-htjjlDCLQ.byeEcEuqmIs6_614ws-Eo6tfm2YZ9op0hVyWwIICSq63LDYN8hyJTxS1bEzZ_mopqwgGWEuS2kO6uOaX5FMO9gOsmzgDpSpHkkE4_8mfyNDQu2E8uMXstjQ4vR-fq2KP4HGUAqQUOMGypO4ccCCYY_ElgWxQseo_8qQbVR61ZPKV_MK67G5RS7MNRZWLU6FeOxuvONvzsDA34bxOBmCzz14hHMbFx2ezYE43JW31i_XTBAVGhqcOBByNb4tAXesMT14F4UL-0YmfeutKFPnWAKxHA6oyi8d7V_3PtchZmkAHGcUvjY0dcpdzPeRVmx5ZQsFZBJbb9wGRwDJPDq4GSmhm7y94MSCylUSNAk3ifr51KBG4ms20WI9IMlktS61UhiQDg-HDIekuLtMUCZoqmkLt-HG684zt899BtVK0LI-LzC2zBYlXRLHv_Qb1U0RKNV8rhpfrki36n0QaYQlx-84mfOsCIFGHj08alXz53x521fAOvh5WC2bWm31-_CK1mdAkm4PVQ0rSTqHq3TW8qySZpfOGztJHT9l8uyR10n81EvgUu_XWT41YnTfA4XJ9-kZ9RpncNRu0AsFo4Nb_XnqUVuXRTReCrmHoDsh1NGfqVwgnMl_BBUapXLHttgT3y25kQ1Najx2su0bBGBhdR0PCJuNxLfQpKxyo4XP7XwQg6HFKN6e3ci3EwQVtYrEJ.dY7nUD1soaqrFKwJAZA-Ig/__results___files/__results___106_1.png">
            <a:extLst>
              <a:ext uri="{FF2B5EF4-FFF2-40B4-BE49-F238E27FC236}">
                <a16:creationId xmlns:a16="http://schemas.microsoft.com/office/drawing/2014/main" xmlns="" id="{247F9277-4459-43B8-8F68-1E8034D30CD2}"/>
              </a:ext>
            </a:extLst>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546933" y="3803428"/>
            <a:ext cx="2811738" cy="2221315"/>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a:extLst>
              <a:ext uri="{FF2B5EF4-FFF2-40B4-BE49-F238E27FC236}">
                <a16:creationId xmlns:a16="http://schemas.microsoft.com/office/drawing/2014/main" xmlns="" id="{A7457F13-2B71-492D-B9AF-C4C4726D2809}"/>
              </a:ext>
            </a:extLst>
          </p:cNvPr>
          <p:cNvPicPr>
            <a:picLocks noChangeAspect="1"/>
          </p:cNvPicPr>
          <p:nvPr/>
        </p:nvPicPr>
        <p:blipFill>
          <a:blip r:embed="rId5"/>
          <a:stretch>
            <a:fillRect/>
          </a:stretch>
        </p:blipFill>
        <p:spPr>
          <a:xfrm>
            <a:off x="9657703" y="3835085"/>
            <a:ext cx="1696097" cy="2054427"/>
          </a:xfrm>
          <a:prstGeom prst="rect">
            <a:avLst/>
          </a:prstGeom>
        </p:spPr>
      </p:pic>
      <p:sp>
        <p:nvSpPr>
          <p:cNvPr id="19" name="Rectangle 18">
            <a:extLst>
              <a:ext uri="{FF2B5EF4-FFF2-40B4-BE49-F238E27FC236}">
                <a16:creationId xmlns:a16="http://schemas.microsoft.com/office/drawing/2014/main" xmlns="" id="{3326DE7D-1796-4E89-9F13-64DD653B5CFC}"/>
              </a:ext>
            </a:extLst>
          </p:cNvPr>
          <p:cNvSpPr/>
          <p:nvPr/>
        </p:nvSpPr>
        <p:spPr>
          <a:xfrm>
            <a:off x="0" y="6405889"/>
            <a:ext cx="11109656" cy="276999"/>
          </a:xfrm>
          <a:prstGeom prst="rect">
            <a:avLst/>
          </a:prstGeom>
        </p:spPr>
        <p:txBody>
          <a:bodyPr wrap="square">
            <a:spAutoFit/>
          </a:bodyPr>
          <a:lstStyle/>
          <a:p>
            <a:pPr lvl="0" algn="ctr"/>
            <a:r>
              <a:rPr lang="en-US" sz="1200" dirty="0">
                <a:latin typeface="Times New Roman" panose="02020603050405020304" pitchFamily="18" charset="0"/>
                <a:cs typeface="Times New Roman" panose="02020603050405020304" pitchFamily="18" charset="0"/>
              </a:rPr>
              <a:t>Exploring Advanced Models for Time Series-Based Weather Forecasting in Bangladesh: A Comparative Analysis of ARIMA, SARIMA, </a:t>
            </a:r>
            <a:r>
              <a:rPr lang="en-US" sz="1200" dirty="0" err="1">
                <a:latin typeface="Times New Roman" panose="02020603050405020304" pitchFamily="18" charset="0"/>
                <a:cs typeface="Times New Roman" panose="02020603050405020304" pitchFamily="18" charset="0"/>
              </a:rPr>
              <a:t>FbProphet</a:t>
            </a:r>
            <a:r>
              <a:rPr lang="en-US" sz="1200" dirty="0">
                <a:latin typeface="Times New Roman" panose="02020603050405020304" pitchFamily="18" charset="0"/>
                <a:cs typeface="Times New Roman" panose="02020603050405020304" pitchFamily="18" charset="0"/>
              </a:rPr>
              <a:t>, LSTM, and </a:t>
            </a:r>
            <a:r>
              <a:rPr lang="en-US" sz="1200" dirty="0" err="1">
                <a:latin typeface="Times New Roman" panose="02020603050405020304" pitchFamily="18" charset="0"/>
                <a:cs typeface="Times New Roman" panose="02020603050405020304" pitchFamily="18" charset="0"/>
              </a:rPr>
              <a:t>BiLSTM</a:t>
            </a:r>
            <a:r>
              <a:rPr lang="en-US" sz="1200" dirty="0">
                <a:latin typeface="Times New Roman" panose="02020603050405020304" pitchFamily="18" charset="0"/>
                <a:cs typeface="Times New Roman" panose="02020603050405020304" pitchFamily="18" charset="0"/>
              </a:rPr>
              <a:t> Models.</a:t>
            </a:r>
            <a:endParaRPr lang="en-US" sz="1200" b="1" dirty="0">
              <a:latin typeface="Times New Roman" panose="02020603050405020304" pitchFamily="18" charset="0"/>
              <a:cs typeface="Times New Roman" pitchFamily="18" charset="0"/>
            </a:endParaRPr>
          </a:p>
        </p:txBody>
      </p:sp>
      <p:pic>
        <p:nvPicPr>
          <p:cNvPr id="23" name="Picture 4" descr="https://www.kaggleusercontent.com/kf/155030477/eyJhbGciOiJkaXIiLCJlbmMiOiJBMTI4Q0JDLUhTMjU2In0..claNG0e7TFDD1f22L0SEUQ.T9QTliRXkrGKpL3sE4AtTOSi-u8RhUJH9OIHFnKace3QphfFltzKU70ISPe2Mp7PUhF5_9PEXDK3gtSQwUMVz_Yz0tkS1Xh_fMW3_DnyYA_UpOhdEFEs8p9z_5FMf4742LqW19VPP2cdb9kU9noAmigAC8iPy40mK8QRqlPLzeM_saZYZDwoOUGEivjS8kASDkiUH5UlHghKB1EZL2QKvaTcumM2wT-rR8ORc-e1o5ZAeM8je57IuEZBbeNVmiemBfgXY0ZJwbPm1KZGRQdd6RNn0oFSPCiPo9_imcgsa8dCFk9ec_cpoAteed1iRyuwSWd33OyqYkSDZjZAzTMYQaxmPc2ClfKRilDF3ef9g2pjE0rA53NbwqRMI33EoMTo35JMKSWwBDPYL-xN75eI8q8FBIB4yZqM5omy5iLL8eryhYP9ZS2i2v97zFN4DGLaZVfUuAZ4r0Sp4V6yhZ-YoUHJFBRdBBe2kQWC5dxlmo2ksHQXf_-q4lUrDaQhJCdp-oF1Y8aM4OgfgB6HCAb4-bvucE7XvoeYqEgXTMuZkEWdIZFqoV98Cj6p79HahaNyD-vL8HaMiSh-sWBCgonxoFh7NYTKCYfo9WROnhPifiIBnueJ7TFmsCipeb4ouJjpEmVB-CXCKh3z4v9bj8AaJb9qz35WKRNAnTu9esgab6Cni-GyLo8jMCrkiNV6Aats.GCSgwG_-zlf2AucdhJl0cQ/__results___files/__results___22_0.png">
            <a:extLst>
              <a:ext uri="{FF2B5EF4-FFF2-40B4-BE49-F238E27FC236}">
                <a16:creationId xmlns:a16="http://schemas.microsoft.com/office/drawing/2014/main" xmlns="" id="{7FF53164-2EBC-4EAF-A323-85F34E4F0116}"/>
              </a:ext>
            </a:extLst>
          </p:cNvPr>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6803511" y="1512406"/>
            <a:ext cx="2685934" cy="1810343"/>
          </a:xfrm>
          <a:prstGeom prst="rect">
            <a:avLst/>
          </a:prstGeom>
          <a:noFill/>
          <a:extLst>
            <a:ext uri="{909E8E84-426E-40DD-AFC4-6F175D3DCCD1}">
              <a14:hiddenFill xmlns:a14="http://schemas.microsoft.com/office/drawing/2010/main" xmlns="">
                <a:solidFill>
                  <a:srgbClr val="FFFFFF"/>
                </a:solidFill>
              </a14:hiddenFill>
            </a:ext>
          </a:extLst>
        </p:spPr>
      </p:pic>
      <p:pic>
        <p:nvPicPr>
          <p:cNvPr id="24" name="Picture 23">
            <a:extLst>
              <a:ext uri="{FF2B5EF4-FFF2-40B4-BE49-F238E27FC236}">
                <a16:creationId xmlns:a16="http://schemas.microsoft.com/office/drawing/2014/main" xmlns="" id="{9D713C9F-DAFB-452B-85A2-09D53E5240EA}"/>
              </a:ext>
            </a:extLst>
          </p:cNvPr>
          <p:cNvPicPr>
            <a:picLocks noChangeAspect="1"/>
          </p:cNvPicPr>
          <p:nvPr/>
        </p:nvPicPr>
        <p:blipFill>
          <a:blip r:embed="rId7"/>
          <a:stretch>
            <a:fillRect/>
          </a:stretch>
        </p:blipFill>
        <p:spPr>
          <a:xfrm>
            <a:off x="9831264" y="1592128"/>
            <a:ext cx="1696097" cy="1660613"/>
          </a:xfrm>
          <a:prstGeom prst="rect">
            <a:avLst/>
          </a:prstGeom>
        </p:spPr>
      </p:pic>
      <p:pic>
        <p:nvPicPr>
          <p:cNvPr id="9220" name="Picture 4" descr="https://www.kaggleusercontent.com/kf/155145535/eyJhbGciOiJkaXIiLCJlbmMiOiJBMTI4Q0JDLUhTMjU2In0..-AZhuPb2iHMxl8tgq2nqgA.nqUmuW2-ACR4DXRXfHdYt_35guGmAmTyDJlx6jYhLTFNOdSeSwDwu15XQAvSeTrQAidiY2wdeOPctbkkSpX15jfbZzx2-Jbruv7_3Iq6rlB3LYsYkAQgimo3hCwR5OuYD810VWiRSHthj53bNfUHHuwmr6iZEKDBxVALycJXcQLh5pGRR8Sd9UW5KB80xAecpL5HblEIi53PXiJb6kbos4oj7Osf9gc_iou8CLNp6l1sZrTRogP4Xgzf63CryFJ4PDGpjN5VrHumesXlCvgwWzHp0wKbH8xYhb746xDUca0D1DsZj7ElgA-_B4sMGTXNOXCIbJ43LjHAcXg9LOhhwxqmO28CZRS5xvXNeYOA0ETi-oyDEjSbPib7Qz4sh_SR36_ET3h2CreEbs_QyWwr3TQX2EyglHI6SmnPoWXmvUMRnoVb1fP37W53RWfrsVB-ZI5S6OJuXziwOTpjZDERKq1KDeqfmyTuwFAwFouP8XiiZ_q_-rsyRwJYh_Z_fAGZsTNcHw2YePKth72PSvwrXMPWlLAneAC_3muCNUEHTS8jZACbleiEpSUOBUb_CnaQq1noM89lXd6oomk3ZS7D9DPy6KgCBwffN2j_LXsbPpe2JTKFkQMRhSYNS2f0KAq-31W6XzZijZjBfPl9Fs6hklq3t97aEAAVIczglO65P-xooUUzSH_unueLUUO3UgYo.EEjwG3Yt41YemsW-ZH5I_w/__results___files/__results___68_0.png"/>
          <p:cNvPicPr>
            <a:picLocks noChangeAspect="1" noChangeArrowheads="1"/>
          </p:cNvPicPr>
          <p:nvPr/>
        </p:nvPicPr>
        <p:blipFill>
          <a:blip r:embed="rId8" cstate="print"/>
          <a:srcRect/>
          <a:stretch>
            <a:fillRect/>
          </a:stretch>
        </p:blipFill>
        <p:spPr bwMode="auto">
          <a:xfrm>
            <a:off x="1042433" y="1853678"/>
            <a:ext cx="3194493" cy="967160"/>
          </a:xfrm>
          <a:prstGeom prst="rect">
            <a:avLst/>
          </a:prstGeom>
          <a:noFill/>
        </p:spPr>
      </p:pic>
      <p:pic>
        <p:nvPicPr>
          <p:cNvPr id="22" name="Picture 21" descr="image_2023-12-19_01-07-53.png"/>
          <p:cNvPicPr>
            <a:picLocks noChangeAspect="1"/>
          </p:cNvPicPr>
          <p:nvPr/>
        </p:nvPicPr>
        <p:blipFill>
          <a:blip r:embed="rId9"/>
          <a:stretch>
            <a:fillRect/>
          </a:stretch>
        </p:blipFill>
        <p:spPr>
          <a:xfrm>
            <a:off x="4425574" y="1546095"/>
            <a:ext cx="1943371" cy="1419423"/>
          </a:xfrm>
          <a:prstGeom prst="rect">
            <a:avLst/>
          </a:prstGeom>
        </p:spPr>
      </p:pic>
    </p:spTree>
    <p:extLst>
      <p:ext uri="{BB962C8B-B14F-4D97-AF65-F5344CB8AC3E}">
        <p14:creationId xmlns:p14="http://schemas.microsoft.com/office/powerpoint/2010/main" xmlns="" val="3383787514"/>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A826C7FA-2575-4205-96B4-3AAE344200F3}"/>
              </a:ext>
            </a:extLst>
          </p:cNvPr>
          <p:cNvSpPr/>
          <p:nvPr/>
        </p:nvSpPr>
        <p:spPr>
          <a:xfrm>
            <a:off x="1524000" y="164046"/>
            <a:ext cx="9518284" cy="773077"/>
          </a:xfrm>
          <a:prstGeom prst="rect">
            <a:avLst/>
          </a:prstGeom>
          <a:solidFill>
            <a:schemeClr val="bg1">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2600DB06-53D1-49B5-925E-40C7627FB608}"/>
              </a:ext>
            </a:extLst>
          </p:cNvPr>
          <p:cNvSpPr>
            <a:spLocks noGrp="1"/>
          </p:cNvSpPr>
          <p:nvPr>
            <p:ph type="title"/>
          </p:nvPr>
        </p:nvSpPr>
        <p:spPr>
          <a:xfrm>
            <a:off x="1524001" y="135552"/>
            <a:ext cx="9518284" cy="785004"/>
          </a:xfrm>
        </p:spPr>
        <p:txBody>
          <a:bodyPr>
            <a:normAutofit/>
          </a:bodyPr>
          <a:lstStyle/>
          <a:p>
            <a:pPr marL="457200" indent="-457200" algn="ctr"/>
            <a:r>
              <a:rPr lang="en-US" sz="4000" dirty="0">
                <a:latin typeface="Times New Roman" panose="02020603050405020304" pitchFamily="18" charset="0"/>
                <a:cs typeface="Times New Roman" panose="02020603050405020304" pitchFamily="18" charset="0"/>
              </a:rPr>
              <a:t>Result on Rainfall: Forecasting</a:t>
            </a:r>
          </a:p>
        </p:txBody>
      </p:sp>
      <p:sp>
        <p:nvSpPr>
          <p:cNvPr id="8" name="Slide Number Placeholder 7">
            <a:extLst>
              <a:ext uri="{FF2B5EF4-FFF2-40B4-BE49-F238E27FC236}">
                <a16:creationId xmlns:a16="http://schemas.microsoft.com/office/drawing/2014/main" xmlns="" id="{FB068D74-2435-4504-8DAC-B8369BB5E5B0}"/>
              </a:ext>
            </a:extLst>
          </p:cNvPr>
          <p:cNvSpPr>
            <a:spLocks noGrp="1"/>
          </p:cNvSpPr>
          <p:nvPr>
            <p:ph type="sldNum" sz="quarter" idx="12"/>
          </p:nvPr>
        </p:nvSpPr>
        <p:spPr/>
        <p:txBody>
          <a:bodyPr/>
          <a:lstStyle/>
          <a:p>
            <a:fld id="{5A882AEB-466F-4274-942F-3CDF80EA56C5}" type="slidenum">
              <a:rPr lang="en-US" smtClean="0"/>
              <a:pPr/>
              <a:t>26</a:t>
            </a:fld>
            <a:endParaRPr lang="en-US"/>
          </a:p>
        </p:txBody>
      </p:sp>
      <p:sp>
        <p:nvSpPr>
          <p:cNvPr id="9" name="Rectangle 8"/>
          <p:cNvSpPr/>
          <p:nvPr/>
        </p:nvSpPr>
        <p:spPr>
          <a:xfrm>
            <a:off x="5114957" y="5634852"/>
            <a:ext cx="2336370" cy="369332"/>
          </a:xfrm>
          <a:prstGeom prst="rect">
            <a:avLst/>
          </a:prstGeom>
          <a:ln>
            <a:solidFill>
              <a:srgbClr val="92D050"/>
            </a:solidFill>
          </a:ln>
        </p:spPr>
        <p:txBody>
          <a:bodyPr wrap="square">
            <a:spAutoFit/>
          </a:bodyPr>
          <a:lstStyle/>
          <a:p>
            <a:pPr algn="ctr"/>
            <a:r>
              <a:rPr lang="en-US" dirty="0">
                <a:latin typeface="Times New Roman" pitchFamily="18" charset="0"/>
                <a:cs typeface="Times New Roman" pitchFamily="18" charset="0"/>
              </a:rPr>
              <a:t>5. Prophet</a:t>
            </a:r>
          </a:p>
        </p:txBody>
      </p:sp>
      <p:sp>
        <p:nvSpPr>
          <p:cNvPr id="12" name="Rectangle 11">
            <a:extLst>
              <a:ext uri="{FF2B5EF4-FFF2-40B4-BE49-F238E27FC236}">
                <a16:creationId xmlns:a16="http://schemas.microsoft.com/office/drawing/2014/main" xmlns="" id="{FA0CBE50-1A74-469D-8ACF-DD2279BA72CC}"/>
              </a:ext>
            </a:extLst>
          </p:cNvPr>
          <p:cNvSpPr/>
          <p:nvPr/>
        </p:nvSpPr>
        <p:spPr>
          <a:xfrm>
            <a:off x="0" y="6405889"/>
            <a:ext cx="11109656" cy="276999"/>
          </a:xfrm>
          <a:prstGeom prst="rect">
            <a:avLst/>
          </a:prstGeom>
        </p:spPr>
        <p:txBody>
          <a:bodyPr wrap="square">
            <a:spAutoFit/>
          </a:bodyPr>
          <a:lstStyle/>
          <a:p>
            <a:pPr lvl="0" algn="ctr"/>
            <a:r>
              <a:rPr lang="en-US" sz="1200" dirty="0">
                <a:latin typeface="Times New Roman" panose="02020603050405020304" pitchFamily="18" charset="0"/>
                <a:cs typeface="Times New Roman" panose="02020603050405020304" pitchFamily="18" charset="0"/>
              </a:rPr>
              <a:t>Exploring Advanced Models for Time Series-Based Weather Forecasting in Bangladesh: A Comparative Analysis of ARIMA, SARIMA, </a:t>
            </a:r>
            <a:r>
              <a:rPr lang="en-US" sz="1200" dirty="0" err="1">
                <a:latin typeface="Times New Roman" panose="02020603050405020304" pitchFamily="18" charset="0"/>
                <a:cs typeface="Times New Roman" panose="02020603050405020304" pitchFamily="18" charset="0"/>
              </a:rPr>
              <a:t>FbProphet</a:t>
            </a:r>
            <a:r>
              <a:rPr lang="en-US" sz="1200" dirty="0">
                <a:latin typeface="Times New Roman" panose="02020603050405020304" pitchFamily="18" charset="0"/>
                <a:cs typeface="Times New Roman" panose="02020603050405020304" pitchFamily="18" charset="0"/>
              </a:rPr>
              <a:t>, LSTM, and </a:t>
            </a:r>
            <a:r>
              <a:rPr lang="en-US" sz="1200" dirty="0" err="1">
                <a:latin typeface="Times New Roman" panose="02020603050405020304" pitchFamily="18" charset="0"/>
                <a:cs typeface="Times New Roman" panose="02020603050405020304" pitchFamily="18" charset="0"/>
              </a:rPr>
              <a:t>BiLSTM</a:t>
            </a:r>
            <a:r>
              <a:rPr lang="en-US" sz="1200" dirty="0">
                <a:latin typeface="Times New Roman" panose="02020603050405020304" pitchFamily="18" charset="0"/>
                <a:cs typeface="Times New Roman" panose="02020603050405020304" pitchFamily="18" charset="0"/>
              </a:rPr>
              <a:t> Models.</a:t>
            </a:r>
            <a:endParaRPr lang="en-US" sz="1200" b="1" dirty="0">
              <a:latin typeface="Times New Roman" panose="02020603050405020304" pitchFamily="18" charset="0"/>
              <a:cs typeface="Times New Roman" pitchFamily="18" charset="0"/>
            </a:endParaRPr>
          </a:p>
        </p:txBody>
      </p:sp>
      <p:pic>
        <p:nvPicPr>
          <p:cNvPr id="17" name="Picture 16">
            <a:extLst>
              <a:ext uri="{FF2B5EF4-FFF2-40B4-BE49-F238E27FC236}">
                <a16:creationId xmlns:a16="http://schemas.microsoft.com/office/drawing/2014/main" xmlns="" id="{2356CC25-7809-4DE4-8E42-A02158A9F63C}"/>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137703" y="2033790"/>
            <a:ext cx="5013656" cy="3342438"/>
          </a:xfrm>
          <a:prstGeom prst="rect">
            <a:avLst/>
          </a:prstGeom>
        </p:spPr>
      </p:pic>
      <p:pic>
        <p:nvPicPr>
          <p:cNvPr id="18" name="Picture 17">
            <a:extLst>
              <a:ext uri="{FF2B5EF4-FFF2-40B4-BE49-F238E27FC236}">
                <a16:creationId xmlns:a16="http://schemas.microsoft.com/office/drawing/2014/main" xmlns="" id="{9BE61027-53F0-4660-AD7B-10BE18D534CA}"/>
              </a:ext>
            </a:extLst>
          </p:cNvPr>
          <p:cNvPicPr>
            <a:picLocks noChangeAspect="1"/>
          </p:cNvPicPr>
          <p:nvPr/>
        </p:nvPicPr>
        <p:blipFill>
          <a:blip r:embed="rId3"/>
          <a:stretch>
            <a:fillRect/>
          </a:stretch>
        </p:blipFill>
        <p:spPr>
          <a:xfrm>
            <a:off x="6001133" y="2482514"/>
            <a:ext cx="4123476" cy="2690498"/>
          </a:xfrm>
          <a:prstGeom prst="rect">
            <a:avLst/>
          </a:prstGeom>
        </p:spPr>
      </p:pic>
      <p:pic>
        <p:nvPicPr>
          <p:cNvPr id="19" name="Picture 18">
            <a:extLst>
              <a:ext uri="{FF2B5EF4-FFF2-40B4-BE49-F238E27FC236}">
                <a16:creationId xmlns:a16="http://schemas.microsoft.com/office/drawing/2014/main" xmlns="" id="{19CD198A-F330-4623-A228-80FC08DEBFD8}"/>
              </a:ext>
            </a:extLst>
          </p:cNvPr>
          <p:cNvPicPr>
            <a:picLocks noChangeAspect="1"/>
          </p:cNvPicPr>
          <p:nvPr/>
        </p:nvPicPr>
        <p:blipFill>
          <a:blip r:embed="rId4"/>
          <a:stretch>
            <a:fillRect/>
          </a:stretch>
        </p:blipFill>
        <p:spPr>
          <a:xfrm>
            <a:off x="10124609" y="2463223"/>
            <a:ext cx="985047" cy="2690495"/>
          </a:xfrm>
          <a:prstGeom prst="rect">
            <a:avLst/>
          </a:prstGeom>
        </p:spPr>
      </p:pic>
      <p:sp>
        <p:nvSpPr>
          <p:cNvPr id="20" name="TextBox 19">
            <a:extLst>
              <a:ext uri="{FF2B5EF4-FFF2-40B4-BE49-F238E27FC236}">
                <a16:creationId xmlns:a16="http://schemas.microsoft.com/office/drawing/2014/main" xmlns="" id="{0E149AF8-88FF-449E-8B6D-104A975D99B8}"/>
              </a:ext>
            </a:extLst>
          </p:cNvPr>
          <p:cNvSpPr txBox="1"/>
          <p:nvPr/>
        </p:nvSpPr>
        <p:spPr>
          <a:xfrm>
            <a:off x="10103173" y="2187467"/>
            <a:ext cx="1006483" cy="276999"/>
          </a:xfrm>
          <a:prstGeom prst="rect">
            <a:avLst/>
          </a:prstGeom>
          <a:noFill/>
        </p:spPr>
        <p:txBody>
          <a:bodyPr wrap="square" rtlCol="0">
            <a:spAutoFit/>
          </a:bodyPr>
          <a:lstStyle/>
          <a:p>
            <a:pPr algn="ctr"/>
            <a:r>
              <a:rPr lang="en-US" sz="1200" dirty="0"/>
              <a:t>Forecasted</a:t>
            </a:r>
          </a:p>
        </p:txBody>
      </p:sp>
    </p:spTree>
    <p:extLst>
      <p:ext uri="{BB962C8B-B14F-4D97-AF65-F5344CB8AC3E}">
        <p14:creationId xmlns:p14="http://schemas.microsoft.com/office/powerpoint/2010/main" xmlns="" val="2753563050"/>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A826C7FA-2575-4205-96B4-3AAE344200F3}"/>
              </a:ext>
            </a:extLst>
          </p:cNvPr>
          <p:cNvSpPr/>
          <p:nvPr/>
        </p:nvSpPr>
        <p:spPr>
          <a:xfrm>
            <a:off x="1227411" y="135552"/>
            <a:ext cx="9518284" cy="773077"/>
          </a:xfrm>
          <a:prstGeom prst="rect">
            <a:avLst/>
          </a:prstGeom>
          <a:solidFill>
            <a:schemeClr val="bg1">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2600DB06-53D1-49B5-925E-40C7627FB608}"/>
              </a:ext>
            </a:extLst>
          </p:cNvPr>
          <p:cNvSpPr>
            <a:spLocks noGrp="1"/>
          </p:cNvSpPr>
          <p:nvPr>
            <p:ph type="title"/>
          </p:nvPr>
        </p:nvSpPr>
        <p:spPr>
          <a:xfrm>
            <a:off x="1227411" y="134579"/>
            <a:ext cx="9518284" cy="766110"/>
          </a:xfrm>
        </p:spPr>
        <p:txBody>
          <a:bodyPr>
            <a:normAutofit/>
          </a:bodyPr>
          <a:lstStyle/>
          <a:p>
            <a:pPr marL="457200" indent="-457200" algn="ctr"/>
            <a:r>
              <a:rPr lang="en-US" sz="4000" dirty="0">
                <a:latin typeface="Times New Roman" panose="02020603050405020304" pitchFamily="18" charset="0"/>
                <a:cs typeface="Times New Roman" panose="02020603050405020304" pitchFamily="18" charset="0"/>
              </a:rPr>
              <a:t>Global Comparison Table</a:t>
            </a:r>
          </a:p>
        </p:txBody>
      </p:sp>
      <p:sp>
        <p:nvSpPr>
          <p:cNvPr id="8" name="Slide Number Placeholder 7">
            <a:extLst>
              <a:ext uri="{FF2B5EF4-FFF2-40B4-BE49-F238E27FC236}">
                <a16:creationId xmlns:a16="http://schemas.microsoft.com/office/drawing/2014/main" xmlns="" id="{FB068D74-2435-4504-8DAC-B8369BB5E5B0}"/>
              </a:ext>
            </a:extLst>
          </p:cNvPr>
          <p:cNvSpPr>
            <a:spLocks noGrp="1"/>
          </p:cNvSpPr>
          <p:nvPr>
            <p:ph type="sldNum" sz="quarter" idx="12"/>
          </p:nvPr>
        </p:nvSpPr>
        <p:spPr/>
        <p:txBody>
          <a:bodyPr/>
          <a:lstStyle/>
          <a:p>
            <a:fld id="{5A882AEB-466F-4274-942F-3CDF80EA56C5}" type="slidenum">
              <a:rPr lang="en-US" smtClean="0"/>
              <a:pPr/>
              <a:t>27</a:t>
            </a:fld>
            <a:endParaRPr lang="en-US"/>
          </a:p>
        </p:txBody>
      </p:sp>
      <p:graphicFrame>
        <p:nvGraphicFramePr>
          <p:cNvPr id="9" name="Table 8">
            <a:extLst>
              <a:ext uri="{FF2B5EF4-FFF2-40B4-BE49-F238E27FC236}">
                <a16:creationId xmlns:a16="http://schemas.microsoft.com/office/drawing/2014/main" xmlns="" id="{FBBAAEF7-7972-49DF-8C16-935D4CDB5C09}"/>
              </a:ext>
            </a:extLst>
          </p:cNvPr>
          <p:cNvGraphicFramePr>
            <a:graphicFrameLocks noGrp="1"/>
          </p:cNvGraphicFramePr>
          <p:nvPr>
            <p:extLst>
              <p:ext uri="{D42A27DB-BD31-4B8C-83A1-F6EECF244321}">
                <p14:modId xmlns:p14="http://schemas.microsoft.com/office/powerpoint/2010/main" xmlns="" val="1242627128"/>
              </p:ext>
            </p:extLst>
          </p:nvPr>
        </p:nvGraphicFramePr>
        <p:xfrm>
          <a:off x="933076" y="1061031"/>
          <a:ext cx="10484224" cy="5300116"/>
        </p:xfrm>
        <a:graphic>
          <a:graphicData uri="http://schemas.openxmlformats.org/drawingml/2006/table">
            <a:tbl>
              <a:tblPr firstRow="1" bandRow="1">
                <a:effectLst>
                  <a:outerShdw blurRad="63500" sx="102000" sy="102000" algn="ctr" rotWithShape="0">
                    <a:prstClr val="black">
                      <a:alpha val="40000"/>
                    </a:prstClr>
                  </a:outerShdw>
                </a:effectLst>
                <a:tableStyleId>{5C22544A-7EE6-4342-B048-85BDC9FD1C3A}</a:tableStyleId>
              </a:tblPr>
              <a:tblGrid>
                <a:gridCol w="3481337">
                  <a:extLst>
                    <a:ext uri="{9D8B030D-6E8A-4147-A177-3AD203B41FA5}">
                      <a16:colId xmlns:a16="http://schemas.microsoft.com/office/drawing/2014/main" xmlns="" val="20000"/>
                    </a:ext>
                  </a:extLst>
                </a:gridCol>
                <a:gridCol w="941833">
                  <a:extLst>
                    <a:ext uri="{9D8B030D-6E8A-4147-A177-3AD203B41FA5}">
                      <a16:colId xmlns:a16="http://schemas.microsoft.com/office/drawing/2014/main" xmlns="" val="4186828272"/>
                    </a:ext>
                  </a:extLst>
                </a:gridCol>
                <a:gridCol w="866000">
                  <a:extLst>
                    <a:ext uri="{9D8B030D-6E8A-4147-A177-3AD203B41FA5}">
                      <a16:colId xmlns:a16="http://schemas.microsoft.com/office/drawing/2014/main" xmlns="" val="20001"/>
                    </a:ext>
                  </a:extLst>
                </a:gridCol>
                <a:gridCol w="1134705">
                  <a:extLst>
                    <a:ext uri="{9D8B030D-6E8A-4147-A177-3AD203B41FA5}">
                      <a16:colId xmlns:a16="http://schemas.microsoft.com/office/drawing/2014/main" xmlns="" val="20002"/>
                    </a:ext>
                  </a:extLst>
                </a:gridCol>
                <a:gridCol w="1066614">
                  <a:extLst>
                    <a:ext uri="{9D8B030D-6E8A-4147-A177-3AD203B41FA5}">
                      <a16:colId xmlns:a16="http://schemas.microsoft.com/office/drawing/2014/main" xmlns="" val="20003"/>
                    </a:ext>
                  </a:extLst>
                </a:gridCol>
                <a:gridCol w="1005470">
                  <a:extLst>
                    <a:ext uri="{9D8B030D-6E8A-4147-A177-3AD203B41FA5}">
                      <a16:colId xmlns:a16="http://schemas.microsoft.com/office/drawing/2014/main" xmlns="" val="20004"/>
                    </a:ext>
                  </a:extLst>
                </a:gridCol>
                <a:gridCol w="1018197">
                  <a:extLst>
                    <a:ext uri="{9D8B030D-6E8A-4147-A177-3AD203B41FA5}">
                      <a16:colId xmlns:a16="http://schemas.microsoft.com/office/drawing/2014/main" xmlns="" val="20005"/>
                    </a:ext>
                  </a:extLst>
                </a:gridCol>
                <a:gridCol w="970068">
                  <a:extLst>
                    <a:ext uri="{9D8B030D-6E8A-4147-A177-3AD203B41FA5}">
                      <a16:colId xmlns:a16="http://schemas.microsoft.com/office/drawing/2014/main" xmlns="" val="20006"/>
                    </a:ext>
                  </a:extLst>
                </a:gridCol>
              </a:tblGrid>
              <a:tr h="253019">
                <a:tc rowSpan="3">
                  <a:txBody>
                    <a:bodyPr/>
                    <a:lstStyle/>
                    <a:p>
                      <a:pPr algn="ctr"/>
                      <a:r>
                        <a:rPr lang="en-US" sz="1200" dirty="0">
                          <a:solidFill>
                            <a:schemeClr val="tx1"/>
                          </a:solidFill>
                          <a:latin typeface="Times New Roman" pitchFamily="18" charset="0"/>
                          <a:cs typeface="Times New Roman" pitchFamily="18" charset="0"/>
                        </a:rPr>
                        <a:t>Author</a:t>
                      </a:r>
                    </a:p>
                  </a:txBody>
                  <a:tcPr anchor="ctr">
                    <a:solidFill>
                      <a:schemeClr val="accent2">
                        <a:lumMod val="40000"/>
                        <a:lumOff val="60000"/>
                      </a:schemeClr>
                    </a:solidFill>
                  </a:tcPr>
                </a:tc>
                <a:tc rowSpan="3">
                  <a:txBody>
                    <a:bodyPr/>
                    <a:lstStyle/>
                    <a:p>
                      <a:pPr algn="ctr"/>
                      <a:r>
                        <a:rPr lang="en-US" sz="1200" dirty="0">
                          <a:solidFill>
                            <a:schemeClr val="tx1"/>
                          </a:solidFill>
                          <a:latin typeface="Times New Roman" pitchFamily="18" charset="0"/>
                          <a:cs typeface="Times New Roman" pitchFamily="18" charset="0"/>
                        </a:rPr>
                        <a:t>Model</a:t>
                      </a:r>
                    </a:p>
                  </a:txBody>
                  <a:tcPr anchor="ctr">
                    <a:solidFill>
                      <a:schemeClr val="accent2">
                        <a:lumMod val="40000"/>
                        <a:lumOff val="60000"/>
                      </a:schemeClr>
                    </a:solidFill>
                  </a:tcPr>
                </a:tc>
                <a:tc gridSpan="6">
                  <a:txBody>
                    <a:bodyPr/>
                    <a:lstStyle/>
                    <a:p>
                      <a:pPr algn="ctr"/>
                      <a:r>
                        <a:rPr lang="en-US" sz="1200" dirty="0">
                          <a:solidFill>
                            <a:schemeClr val="tx1"/>
                          </a:solidFill>
                          <a:latin typeface="Times New Roman" panose="02020603050405020304" pitchFamily="18" charset="0"/>
                          <a:cs typeface="Times New Roman" panose="02020603050405020304" pitchFamily="18" charset="0"/>
                        </a:rPr>
                        <a:t>Loss</a:t>
                      </a:r>
                    </a:p>
                  </a:txBody>
                  <a:tcPr anchor="ctr">
                    <a:solidFill>
                      <a:schemeClr val="accent2">
                        <a:lumMod val="40000"/>
                        <a:lumOff val="60000"/>
                      </a:schemeClr>
                    </a:solidFill>
                  </a:tcPr>
                </a:tc>
                <a:tc hMerge="1">
                  <a:txBody>
                    <a:bodyPr/>
                    <a:lstStyle/>
                    <a:p>
                      <a:endParaRPr lang="en-US" dirty="0"/>
                    </a:p>
                  </a:txBody>
                  <a:tcPr/>
                </a:tc>
                <a:tc hMerge="1">
                  <a:txBody>
                    <a:bodyPr/>
                    <a:lstStyle/>
                    <a:p>
                      <a:endParaRPr lang="en-US" dirty="0"/>
                    </a:p>
                  </a:txBody>
                  <a:tcPr/>
                </a:tc>
                <a:tc hMerge="1">
                  <a:txBody>
                    <a:bodyPr/>
                    <a:lstStyle/>
                    <a:p>
                      <a:endParaRPr lang="en-US"/>
                    </a:p>
                  </a:txBody>
                  <a:tcPr/>
                </a:tc>
                <a:tc hMerge="1">
                  <a:txBody>
                    <a:bodyPr/>
                    <a:lstStyle/>
                    <a:p>
                      <a:pPr algn="ctr"/>
                      <a:endParaRPr lang="en-US" sz="1100" dirty="0">
                        <a:solidFill>
                          <a:schemeClr val="tx1"/>
                        </a:solidFill>
                      </a:endParaRPr>
                    </a:p>
                  </a:txBody>
                  <a:tcPr anchor="ctr"/>
                </a:tc>
                <a:tc hMerge="1">
                  <a:txBody>
                    <a:bodyPr/>
                    <a:lstStyle/>
                    <a:p>
                      <a:pPr algn="ctr"/>
                      <a:endParaRPr lang="en-US" sz="1100" dirty="0">
                        <a:solidFill>
                          <a:schemeClr val="tx1"/>
                        </a:solidFill>
                      </a:endParaRPr>
                    </a:p>
                  </a:txBody>
                  <a:tcPr anchor="ctr"/>
                </a:tc>
                <a:extLst>
                  <a:ext uri="{0D108BD9-81ED-4DB2-BD59-A6C34878D82A}">
                    <a16:rowId xmlns:a16="http://schemas.microsoft.com/office/drawing/2014/main" xmlns="" val="10000"/>
                  </a:ext>
                </a:extLst>
              </a:tr>
              <a:tr h="267902">
                <a:tc vMerge="1">
                  <a:txBody>
                    <a:bodyPr/>
                    <a:lstStyle/>
                    <a:p>
                      <a:endParaRPr lang="en-US"/>
                    </a:p>
                  </a:txBody>
                  <a:tcPr/>
                </a:tc>
                <a:tc vMerge="1">
                  <a:txBody>
                    <a:bodyPr/>
                    <a:lstStyle/>
                    <a:p>
                      <a:endParaRPr lang="en-US"/>
                    </a:p>
                  </a:txBody>
                  <a:tcPr/>
                </a:tc>
                <a:tc gridSpan="3">
                  <a:txBody>
                    <a:bodyPr/>
                    <a:lstStyle/>
                    <a:p>
                      <a:pPr algn="ctr"/>
                      <a:r>
                        <a:rPr lang="en-US" sz="1200" dirty="0">
                          <a:solidFill>
                            <a:schemeClr val="tx1"/>
                          </a:solidFill>
                          <a:latin typeface="Times New Roman" pitchFamily="18" charset="0"/>
                          <a:cs typeface="Times New Roman" pitchFamily="18" charset="0"/>
                        </a:rPr>
                        <a:t> </a:t>
                      </a:r>
                      <a:r>
                        <a:rPr lang="en-US" sz="1200" kern="1200" dirty="0">
                          <a:solidFill>
                            <a:schemeClr val="dk1"/>
                          </a:solidFill>
                          <a:latin typeface="Times New Roman" pitchFamily="18" charset="0"/>
                          <a:ea typeface="+mn-ea"/>
                          <a:cs typeface="Times New Roman" pitchFamily="18" charset="0"/>
                        </a:rPr>
                        <a:t>Temperature</a:t>
                      </a:r>
                      <a:endParaRPr lang="en-US" sz="1200" dirty="0">
                        <a:solidFill>
                          <a:schemeClr val="tx1"/>
                        </a:solidFill>
                        <a:latin typeface="Times New Roman" pitchFamily="18" charset="0"/>
                        <a:cs typeface="Times New Roman" pitchFamily="18" charset="0"/>
                      </a:endParaRPr>
                    </a:p>
                  </a:txBody>
                  <a:tcPr anchor="ctr">
                    <a:solidFill>
                      <a:schemeClr val="accent2">
                        <a:lumMod val="40000"/>
                        <a:lumOff val="60000"/>
                      </a:schemeClr>
                    </a:solidFill>
                  </a:tcPr>
                </a:tc>
                <a:tc hMerge="1">
                  <a:txBody>
                    <a:bodyPr/>
                    <a:lstStyle/>
                    <a:p>
                      <a:endParaRPr lang="en-US"/>
                    </a:p>
                  </a:txBody>
                  <a:tcPr/>
                </a:tc>
                <a:tc hMerge="1">
                  <a:txBody>
                    <a:bodyPr/>
                    <a:lstStyle/>
                    <a:p>
                      <a:endParaRPr lang="en-US"/>
                    </a:p>
                  </a:txBody>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Times New Roman" pitchFamily="18" charset="0"/>
                          <a:ea typeface="+mn-ea"/>
                          <a:cs typeface="Times New Roman" pitchFamily="18" charset="0"/>
                        </a:rPr>
                        <a:t>Rainfall</a:t>
                      </a:r>
                      <a:endParaRPr lang="en-US" sz="1200" dirty="0">
                        <a:solidFill>
                          <a:schemeClr val="tx1"/>
                        </a:solidFill>
                        <a:latin typeface="Times New Roman" pitchFamily="18" charset="0"/>
                        <a:cs typeface="Times New Roman" pitchFamily="18" charset="0"/>
                      </a:endParaRPr>
                    </a:p>
                  </a:txBody>
                  <a:tcPr anchor="ctr">
                    <a:solidFill>
                      <a:schemeClr val="accent2">
                        <a:lumMod val="40000"/>
                        <a:lumOff val="60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1"/>
                  </a:ext>
                </a:extLst>
              </a:tr>
              <a:tr h="267902">
                <a:tc vMerge="1">
                  <a:txBody>
                    <a:bodyPr/>
                    <a:lstStyle/>
                    <a:p>
                      <a:endParaRPr lang="en-US" dirty="0"/>
                    </a:p>
                  </a:txBody>
                  <a:tcPr/>
                </a:tc>
                <a:tc vMerge="1">
                  <a:txBody>
                    <a:bodyPr/>
                    <a:lstStyle/>
                    <a:p>
                      <a:endParaRPr lang="en-US"/>
                    </a:p>
                  </a:txBody>
                  <a:tcPr/>
                </a:tc>
                <a:tc>
                  <a:txBody>
                    <a:bodyPr/>
                    <a:lstStyle/>
                    <a:p>
                      <a:pPr algn="ctr"/>
                      <a:r>
                        <a:rPr lang="en-US" sz="1200" dirty="0">
                          <a:latin typeface="Times New Roman" pitchFamily="18" charset="0"/>
                          <a:cs typeface="Times New Roman" pitchFamily="18" charset="0"/>
                        </a:rPr>
                        <a:t>MSE</a:t>
                      </a:r>
                    </a:p>
                  </a:txBody>
                  <a:tcPr anchor="ctr">
                    <a:solidFill>
                      <a:schemeClr val="accent2">
                        <a:lumMod val="40000"/>
                        <a:lumOff val="60000"/>
                      </a:schemeClr>
                    </a:solidFill>
                  </a:tcPr>
                </a:tc>
                <a:tc>
                  <a:txBody>
                    <a:bodyPr/>
                    <a:lstStyle/>
                    <a:p>
                      <a:pPr algn="ctr"/>
                      <a:r>
                        <a:rPr lang="en-US" sz="1200" dirty="0">
                          <a:latin typeface="Times New Roman" pitchFamily="18" charset="0"/>
                          <a:cs typeface="Times New Roman" pitchFamily="18" charset="0"/>
                        </a:rPr>
                        <a:t>RMSE</a:t>
                      </a:r>
                    </a:p>
                  </a:txBody>
                  <a:tcPr anchor="ctr">
                    <a:solidFill>
                      <a:schemeClr val="accent2">
                        <a:lumMod val="40000"/>
                        <a:lumOff val="60000"/>
                      </a:schemeClr>
                    </a:solidFill>
                  </a:tcPr>
                </a:tc>
                <a:tc>
                  <a:txBody>
                    <a:bodyPr/>
                    <a:lstStyle/>
                    <a:p>
                      <a:pPr algn="ctr"/>
                      <a:r>
                        <a:rPr lang="en-US" sz="1200" dirty="0">
                          <a:latin typeface="Times New Roman" pitchFamily="18" charset="0"/>
                          <a:cs typeface="Times New Roman" pitchFamily="18" charset="0"/>
                        </a:rPr>
                        <a:t>MAE</a:t>
                      </a:r>
                    </a:p>
                  </a:txBody>
                  <a:tcPr anchor="ctr">
                    <a:solidFill>
                      <a:schemeClr val="accent2">
                        <a:lumMod val="40000"/>
                        <a:lumOff val="60000"/>
                      </a:schemeClr>
                    </a:solidFill>
                  </a:tcPr>
                </a:tc>
                <a:tc>
                  <a:txBody>
                    <a:bodyPr/>
                    <a:lstStyle/>
                    <a:p>
                      <a:pPr algn="ctr"/>
                      <a:r>
                        <a:rPr lang="en-US" sz="1200" dirty="0">
                          <a:latin typeface="Times New Roman" pitchFamily="18" charset="0"/>
                          <a:cs typeface="Times New Roman" pitchFamily="18" charset="0"/>
                        </a:rPr>
                        <a:t>MSE</a:t>
                      </a:r>
                    </a:p>
                  </a:txBody>
                  <a:tcPr anchor="ctr">
                    <a:solidFill>
                      <a:schemeClr val="accent2">
                        <a:lumMod val="40000"/>
                        <a:lumOff val="60000"/>
                      </a:schemeClr>
                    </a:solidFill>
                  </a:tcPr>
                </a:tc>
                <a:tc>
                  <a:txBody>
                    <a:bodyPr/>
                    <a:lstStyle/>
                    <a:p>
                      <a:pPr algn="ctr"/>
                      <a:r>
                        <a:rPr lang="en-US" sz="1200" dirty="0">
                          <a:latin typeface="Times New Roman" pitchFamily="18" charset="0"/>
                          <a:cs typeface="Times New Roman" pitchFamily="18" charset="0"/>
                        </a:rPr>
                        <a:t>RMSE</a:t>
                      </a:r>
                    </a:p>
                  </a:txBody>
                  <a:tcPr anchor="ctr">
                    <a:solidFill>
                      <a:schemeClr val="accent2">
                        <a:lumMod val="40000"/>
                        <a:lumOff val="60000"/>
                      </a:schemeClr>
                    </a:solidFill>
                  </a:tcPr>
                </a:tc>
                <a:tc>
                  <a:txBody>
                    <a:bodyPr/>
                    <a:lstStyle/>
                    <a:p>
                      <a:pPr algn="ctr"/>
                      <a:r>
                        <a:rPr lang="en-US" sz="1200" dirty="0">
                          <a:latin typeface="Times New Roman" pitchFamily="18" charset="0"/>
                          <a:cs typeface="Times New Roman" pitchFamily="18" charset="0"/>
                        </a:rPr>
                        <a:t>MAE</a:t>
                      </a:r>
                    </a:p>
                  </a:txBody>
                  <a:tcPr anchor="ctr">
                    <a:solidFill>
                      <a:schemeClr val="accent2">
                        <a:lumMod val="40000"/>
                        <a:lumOff val="60000"/>
                      </a:schemeClr>
                    </a:solidFill>
                  </a:tcPr>
                </a:tc>
                <a:extLst>
                  <a:ext uri="{0D108BD9-81ED-4DB2-BD59-A6C34878D82A}">
                    <a16:rowId xmlns:a16="http://schemas.microsoft.com/office/drawing/2014/main" xmlns="" val="10002"/>
                  </a:ext>
                </a:extLst>
              </a:tr>
              <a:tr h="274748">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err="1">
                          <a:latin typeface="Times New Roman" pitchFamily="18" charset="0"/>
                          <a:cs typeface="Times New Roman" pitchFamily="18" charset="0"/>
                        </a:rPr>
                        <a:t>Nury</a:t>
                      </a:r>
                      <a:r>
                        <a:rPr lang="en-US" sz="1200" dirty="0">
                          <a:latin typeface="Times New Roman" pitchFamily="18" charset="0"/>
                          <a:cs typeface="Times New Roman" pitchFamily="18" charset="0"/>
                        </a:rPr>
                        <a:t>, AH and Koch, M and </a:t>
                      </a:r>
                      <a:r>
                        <a:rPr lang="en-US" sz="1200" dirty="0" err="1">
                          <a:latin typeface="Times New Roman" pitchFamily="18" charset="0"/>
                          <a:cs typeface="Times New Roman" pitchFamily="18" charset="0"/>
                        </a:rPr>
                        <a:t>Alam</a:t>
                      </a:r>
                      <a:r>
                        <a:rPr lang="en-US" sz="1200" dirty="0">
                          <a:latin typeface="Times New Roman" pitchFamily="18" charset="0"/>
                          <a:cs typeface="Times New Roman" pitchFamily="18" charset="0"/>
                        </a:rPr>
                        <a:t>, MJB[3]</a:t>
                      </a:r>
                      <a:endParaRPr lang="en-US" sz="1200" dirty="0">
                        <a:solidFill>
                          <a:schemeClr val="tx1"/>
                        </a:solidFill>
                        <a:latin typeface="Times New Roman" pitchFamily="18" charset="0"/>
                        <a:cs typeface="Times New Roman" pitchFamily="18" charset="0"/>
                      </a:endParaRPr>
                    </a:p>
                  </a:txBody>
                  <a:tcPr anchor="ctr">
                    <a:solidFill>
                      <a:schemeClr val="accent2">
                        <a:lumMod val="40000"/>
                        <a:lumOff val="60000"/>
                      </a:schemeClr>
                    </a:solidFill>
                  </a:tcPr>
                </a:tc>
                <a:tc>
                  <a:txBody>
                    <a:bodyPr/>
                    <a:lstStyle/>
                    <a:p>
                      <a:pPr algn="ctr"/>
                      <a:r>
                        <a:rPr lang="en-US" sz="1200" dirty="0">
                          <a:latin typeface="Times New Roman" pitchFamily="18" charset="0"/>
                          <a:cs typeface="Times New Roman" pitchFamily="18" charset="0"/>
                        </a:rPr>
                        <a:t>ARIMA</a:t>
                      </a:r>
                    </a:p>
                  </a:txBody>
                  <a:tcPr anchor="ctr">
                    <a:solidFill>
                      <a:schemeClr val="accent2">
                        <a:lumMod val="40000"/>
                        <a:lumOff val="60000"/>
                      </a:schemeClr>
                    </a:solidFill>
                  </a:tcPr>
                </a:tc>
                <a:tc>
                  <a:txBody>
                    <a:bodyPr/>
                    <a:lstStyle/>
                    <a:p>
                      <a:pPr algn="ctr"/>
                      <a:r>
                        <a:rPr lang="en-US" sz="1200" dirty="0">
                          <a:latin typeface="Times New Roman" pitchFamily="18" charset="0"/>
                          <a:cs typeface="Times New Roman" pitchFamily="18" charset="0"/>
                        </a:rPr>
                        <a:t>0.541</a:t>
                      </a:r>
                      <a:endParaRPr lang="en-US" sz="1200" dirty="0">
                        <a:solidFill>
                          <a:schemeClr val="tx1"/>
                        </a:solidFill>
                        <a:latin typeface="Times New Roman" pitchFamily="18" charset="0"/>
                        <a:cs typeface="Times New Roman" pitchFamily="18" charset="0"/>
                      </a:endParaRPr>
                    </a:p>
                  </a:txBody>
                  <a:tcPr anchor="ctr">
                    <a:solidFill>
                      <a:schemeClr val="accent2">
                        <a:lumMod val="40000"/>
                        <a:lumOff val="60000"/>
                      </a:schemeClr>
                    </a:solidFill>
                  </a:tcPr>
                </a:tc>
                <a:tc>
                  <a:txBody>
                    <a:bodyPr/>
                    <a:lstStyle/>
                    <a:p>
                      <a:pPr algn="ctr"/>
                      <a:r>
                        <a:rPr lang="en-US" sz="1200" dirty="0">
                          <a:latin typeface="Times New Roman" pitchFamily="18" charset="0"/>
                          <a:cs typeface="Times New Roman" pitchFamily="18" charset="0"/>
                        </a:rPr>
                        <a:t>0.763</a:t>
                      </a:r>
                      <a:endParaRPr lang="en-US" sz="1200" dirty="0">
                        <a:solidFill>
                          <a:schemeClr val="tx1"/>
                        </a:solidFill>
                        <a:latin typeface="Times New Roman" pitchFamily="18" charset="0"/>
                        <a:cs typeface="Times New Roman" pitchFamily="18" charset="0"/>
                      </a:endParaRPr>
                    </a:p>
                  </a:txBody>
                  <a:tcPr anchor="ctr">
                    <a:solidFill>
                      <a:schemeClr val="accent2">
                        <a:lumMod val="40000"/>
                        <a:lumOff val="60000"/>
                      </a:schemeClr>
                    </a:solidFill>
                  </a:tcPr>
                </a:tc>
                <a:tc>
                  <a:txBody>
                    <a:bodyPr/>
                    <a:lstStyle/>
                    <a:p>
                      <a:pPr algn="ctr"/>
                      <a:r>
                        <a:rPr lang="en-US" sz="1200" dirty="0">
                          <a:latin typeface="Times New Roman" pitchFamily="18" charset="0"/>
                          <a:cs typeface="Times New Roman" pitchFamily="18" charset="0"/>
                        </a:rPr>
                        <a:t>0.597</a:t>
                      </a:r>
                      <a:endParaRPr lang="en-US" sz="1200" dirty="0">
                        <a:solidFill>
                          <a:schemeClr val="tx1"/>
                        </a:solidFill>
                        <a:latin typeface="Times New Roman" pitchFamily="18" charset="0"/>
                        <a:cs typeface="Times New Roman" pitchFamily="18" charset="0"/>
                      </a:endParaRPr>
                    </a:p>
                  </a:txBody>
                  <a:tcPr anchor="ctr">
                    <a:solidFill>
                      <a:schemeClr val="accent2">
                        <a:lumMod val="40000"/>
                        <a:lumOff val="60000"/>
                      </a:schemeClr>
                    </a:solidFill>
                  </a:tcPr>
                </a:tc>
                <a:tc>
                  <a:txBody>
                    <a:bodyPr/>
                    <a:lstStyle/>
                    <a:p>
                      <a:pPr algn="ctr"/>
                      <a:endParaRPr lang="en-US" sz="1200" dirty="0">
                        <a:latin typeface="Times New Roman" pitchFamily="18" charset="0"/>
                        <a:cs typeface="Times New Roman" pitchFamily="18" charset="0"/>
                      </a:endParaRPr>
                    </a:p>
                  </a:txBody>
                  <a:tcPr anchor="ctr">
                    <a:solidFill>
                      <a:schemeClr val="accent2">
                        <a:lumMod val="40000"/>
                        <a:lumOff val="60000"/>
                      </a:schemeClr>
                    </a:solidFill>
                  </a:tcPr>
                </a:tc>
                <a:tc>
                  <a:txBody>
                    <a:bodyPr/>
                    <a:lstStyle/>
                    <a:p>
                      <a:pPr algn="ctr"/>
                      <a:endParaRPr lang="en-US" sz="1200" dirty="0">
                        <a:solidFill>
                          <a:schemeClr val="tx1"/>
                        </a:solidFill>
                        <a:latin typeface="Times New Roman" pitchFamily="18" charset="0"/>
                        <a:cs typeface="Times New Roman" pitchFamily="18" charset="0"/>
                      </a:endParaRPr>
                    </a:p>
                  </a:txBody>
                  <a:tcPr anchor="ctr">
                    <a:solidFill>
                      <a:schemeClr val="accent2">
                        <a:lumMod val="40000"/>
                        <a:lumOff val="60000"/>
                      </a:schemeClr>
                    </a:solidFill>
                  </a:tcPr>
                </a:tc>
                <a:tc>
                  <a:txBody>
                    <a:bodyPr/>
                    <a:lstStyle/>
                    <a:p>
                      <a:pPr algn="ctr"/>
                      <a:endParaRPr lang="en-US" sz="1200" dirty="0">
                        <a:solidFill>
                          <a:schemeClr val="tx1"/>
                        </a:solidFill>
                        <a:latin typeface="Times New Roman" pitchFamily="18" charset="0"/>
                        <a:cs typeface="Times New Roman" pitchFamily="18" charset="0"/>
                      </a:endParaRPr>
                    </a:p>
                  </a:txBody>
                  <a:tcPr anchor="ctr">
                    <a:solidFill>
                      <a:schemeClr val="accent2">
                        <a:lumMod val="40000"/>
                        <a:lumOff val="60000"/>
                      </a:schemeClr>
                    </a:solidFill>
                  </a:tcPr>
                </a:tc>
                <a:extLst>
                  <a:ext uri="{0D108BD9-81ED-4DB2-BD59-A6C34878D82A}">
                    <a16:rowId xmlns:a16="http://schemas.microsoft.com/office/drawing/2014/main" xmlns="" val="10003"/>
                  </a:ext>
                </a:extLst>
              </a:tr>
              <a:tr h="267902">
                <a:tc vMerge="1">
                  <a:txBody>
                    <a:bodyPr/>
                    <a:lstStyle/>
                    <a:p>
                      <a:endParaRPr lang="en-US" sz="1100" dirty="0"/>
                    </a:p>
                  </a:txBody>
                  <a:tcPr/>
                </a:tc>
                <a:tc>
                  <a:txBody>
                    <a:bodyPr/>
                    <a:lstStyle/>
                    <a:p>
                      <a:pPr algn="ctr"/>
                      <a:r>
                        <a:rPr lang="en-US" sz="1200" dirty="0">
                          <a:latin typeface="Times New Roman" pitchFamily="18" charset="0"/>
                          <a:cs typeface="Times New Roman" pitchFamily="18" charset="0"/>
                        </a:rPr>
                        <a:t>SARIMA</a:t>
                      </a:r>
                    </a:p>
                  </a:txBody>
                  <a:tcPr anchor="ctr">
                    <a:solidFill>
                      <a:schemeClr val="accent2">
                        <a:lumMod val="40000"/>
                        <a:lumOff val="60000"/>
                      </a:schemeClr>
                    </a:solidFill>
                  </a:tcPr>
                </a:tc>
                <a:tc>
                  <a:txBody>
                    <a:bodyPr/>
                    <a:lstStyle/>
                    <a:p>
                      <a:pPr algn="ctr"/>
                      <a:r>
                        <a:rPr lang="en-US" sz="1200" dirty="0">
                          <a:latin typeface="Times New Roman" pitchFamily="18" charset="0"/>
                          <a:cs typeface="Times New Roman" pitchFamily="18" charset="0"/>
                        </a:rPr>
                        <a:t>0.414</a:t>
                      </a:r>
                      <a:endParaRPr lang="en-US" sz="1200" dirty="0">
                        <a:solidFill>
                          <a:schemeClr val="tx1"/>
                        </a:solidFill>
                        <a:latin typeface="Times New Roman" pitchFamily="18" charset="0"/>
                        <a:cs typeface="Times New Roman" pitchFamily="18" charset="0"/>
                      </a:endParaRPr>
                    </a:p>
                  </a:txBody>
                  <a:tcPr anchor="ctr">
                    <a:solidFill>
                      <a:schemeClr val="accent2">
                        <a:lumMod val="40000"/>
                        <a:lumOff val="60000"/>
                      </a:schemeClr>
                    </a:solidFill>
                  </a:tcPr>
                </a:tc>
                <a:tc>
                  <a:txBody>
                    <a:bodyPr/>
                    <a:lstStyle/>
                    <a:p>
                      <a:pPr algn="ctr"/>
                      <a:r>
                        <a:rPr lang="en-US" sz="1200" dirty="0">
                          <a:latin typeface="Times New Roman" pitchFamily="18" charset="0"/>
                          <a:cs typeface="Times New Roman" pitchFamily="18" charset="0"/>
                        </a:rPr>
                        <a:t>0.584</a:t>
                      </a:r>
                      <a:endParaRPr lang="en-US" sz="1200" dirty="0">
                        <a:solidFill>
                          <a:schemeClr val="tx1"/>
                        </a:solidFill>
                        <a:latin typeface="Times New Roman" pitchFamily="18" charset="0"/>
                        <a:cs typeface="Times New Roman" pitchFamily="18" charset="0"/>
                      </a:endParaRPr>
                    </a:p>
                  </a:txBody>
                  <a:tcPr anchor="ctr">
                    <a:solidFill>
                      <a:schemeClr val="accent2">
                        <a:lumMod val="40000"/>
                        <a:lumOff val="60000"/>
                      </a:schemeClr>
                    </a:solidFill>
                  </a:tcPr>
                </a:tc>
                <a:tc>
                  <a:txBody>
                    <a:bodyPr/>
                    <a:lstStyle/>
                    <a:p>
                      <a:pPr algn="ctr"/>
                      <a:r>
                        <a:rPr lang="en-US" sz="1200" dirty="0">
                          <a:latin typeface="Times New Roman" pitchFamily="18" charset="0"/>
                          <a:cs typeface="Times New Roman" pitchFamily="18" charset="0"/>
                        </a:rPr>
                        <a:t>0.483</a:t>
                      </a:r>
                      <a:endParaRPr lang="en-US" sz="1200" dirty="0">
                        <a:solidFill>
                          <a:schemeClr val="tx1"/>
                        </a:solidFill>
                        <a:latin typeface="Times New Roman" pitchFamily="18" charset="0"/>
                        <a:cs typeface="Times New Roman" pitchFamily="18" charset="0"/>
                      </a:endParaRPr>
                    </a:p>
                  </a:txBody>
                  <a:tcPr anchor="ctr">
                    <a:solidFill>
                      <a:schemeClr val="accent2">
                        <a:lumMod val="40000"/>
                        <a:lumOff val="60000"/>
                      </a:schemeClr>
                    </a:solidFill>
                  </a:tcPr>
                </a:tc>
                <a:tc>
                  <a:txBody>
                    <a:bodyPr/>
                    <a:lstStyle/>
                    <a:p>
                      <a:pPr algn="ctr"/>
                      <a:endParaRPr lang="en-US" sz="1200" dirty="0">
                        <a:latin typeface="Times New Roman" pitchFamily="18" charset="0"/>
                        <a:cs typeface="Times New Roman" pitchFamily="18" charset="0"/>
                      </a:endParaRPr>
                    </a:p>
                  </a:txBody>
                  <a:tcPr anchor="ctr">
                    <a:solidFill>
                      <a:schemeClr val="accent2">
                        <a:lumMod val="40000"/>
                        <a:lumOff val="60000"/>
                      </a:schemeClr>
                    </a:solidFill>
                  </a:tcPr>
                </a:tc>
                <a:tc>
                  <a:txBody>
                    <a:bodyPr/>
                    <a:lstStyle/>
                    <a:p>
                      <a:pPr algn="ctr"/>
                      <a:endParaRPr lang="en-US" sz="1200" dirty="0">
                        <a:solidFill>
                          <a:schemeClr val="tx1"/>
                        </a:solidFill>
                        <a:latin typeface="Times New Roman" pitchFamily="18" charset="0"/>
                        <a:cs typeface="Times New Roman" pitchFamily="18" charset="0"/>
                      </a:endParaRPr>
                    </a:p>
                  </a:txBody>
                  <a:tcPr anchor="ctr">
                    <a:solidFill>
                      <a:schemeClr val="accent2">
                        <a:lumMod val="40000"/>
                        <a:lumOff val="60000"/>
                      </a:schemeClr>
                    </a:solidFill>
                  </a:tcPr>
                </a:tc>
                <a:tc>
                  <a:txBody>
                    <a:bodyPr/>
                    <a:lstStyle/>
                    <a:p>
                      <a:pPr algn="ctr"/>
                      <a:endParaRPr lang="en-US" sz="1200" dirty="0">
                        <a:solidFill>
                          <a:schemeClr val="tx1"/>
                        </a:solidFill>
                        <a:latin typeface="Times New Roman" pitchFamily="18" charset="0"/>
                        <a:cs typeface="Times New Roman" pitchFamily="18" charset="0"/>
                      </a:endParaRPr>
                    </a:p>
                  </a:txBody>
                  <a:tcPr anchor="ctr">
                    <a:solidFill>
                      <a:schemeClr val="accent2">
                        <a:lumMod val="40000"/>
                        <a:lumOff val="60000"/>
                      </a:schemeClr>
                    </a:solidFill>
                  </a:tcPr>
                </a:tc>
                <a:extLst>
                  <a:ext uri="{0D108BD9-81ED-4DB2-BD59-A6C34878D82A}">
                    <a16:rowId xmlns:a16="http://schemas.microsoft.com/office/drawing/2014/main" xmlns="" val="10004"/>
                  </a:ext>
                </a:extLst>
              </a:tr>
              <a:tr h="64293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Times New Roman" pitchFamily="18" charset="0"/>
                          <a:cs typeface="Times New Roman" pitchFamily="18" charset="0"/>
                        </a:rPr>
                        <a:t>Khan, Mohammad </a:t>
                      </a:r>
                      <a:r>
                        <a:rPr lang="en-US" sz="1200" dirty="0" err="1">
                          <a:latin typeface="Times New Roman" pitchFamily="18" charset="0"/>
                          <a:cs typeface="Times New Roman" pitchFamily="18" charset="0"/>
                        </a:rPr>
                        <a:t>Mahmudur</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Rahman</a:t>
                      </a:r>
                      <a:r>
                        <a:rPr lang="en-US" sz="1200" dirty="0">
                          <a:latin typeface="Times New Roman" pitchFamily="18" charset="0"/>
                          <a:cs typeface="Times New Roman" pitchFamily="18" charset="0"/>
                        </a:rPr>
                        <a:t> and </a:t>
                      </a:r>
                      <a:r>
                        <a:rPr lang="en-US" sz="1200" dirty="0" err="1">
                          <a:latin typeface="Times New Roman" pitchFamily="18" charset="0"/>
                          <a:cs typeface="Times New Roman" pitchFamily="18" charset="0"/>
                        </a:rPr>
                        <a:t>Siddique</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Md</a:t>
                      </a:r>
                      <a:r>
                        <a:rPr lang="en-US" sz="1200" dirty="0">
                          <a:latin typeface="Times New Roman" pitchFamily="18" charset="0"/>
                          <a:cs typeface="Times New Roman" pitchFamily="18" charset="0"/>
                        </a:rPr>
                        <a:t> Abu </a:t>
                      </a:r>
                      <a:r>
                        <a:rPr lang="en-US" sz="1200" dirty="0" err="1">
                          <a:latin typeface="Times New Roman" pitchFamily="18" charset="0"/>
                          <a:cs typeface="Times New Roman" pitchFamily="18" charset="0"/>
                        </a:rPr>
                        <a:t>Bakr</a:t>
                      </a:r>
                      <a:r>
                        <a:rPr lang="en-US" sz="1200" dirty="0">
                          <a:latin typeface="Times New Roman" pitchFamily="18" charset="0"/>
                          <a:cs typeface="Times New Roman" pitchFamily="18" charset="0"/>
                        </a:rPr>
                        <a:t> and </a:t>
                      </a:r>
                      <a:r>
                        <a:rPr lang="en-US" sz="1200" dirty="0" err="1">
                          <a:latin typeface="Times New Roman" pitchFamily="18" charset="0"/>
                          <a:cs typeface="Times New Roman" pitchFamily="18" charset="0"/>
                        </a:rPr>
                        <a:t>Sakib</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Shadman</a:t>
                      </a:r>
                      <a:r>
                        <a:rPr lang="en-US" sz="1200" dirty="0">
                          <a:latin typeface="Times New Roman" pitchFamily="18" charset="0"/>
                          <a:cs typeface="Times New Roman" pitchFamily="18" charset="0"/>
                        </a:rPr>
                        <a:t> and Aziz, </a:t>
                      </a:r>
                      <a:r>
                        <a:rPr lang="en-US" sz="1200" dirty="0" err="1">
                          <a:latin typeface="Times New Roman" pitchFamily="18" charset="0"/>
                          <a:cs typeface="Times New Roman" pitchFamily="18" charset="0"/>
                        </a:rPr>
                        <a:t>Anas</a:t>
                      </a:r>
                      <a:r>
                        <a:rPr lang="en-US" sz="1200" dirty="0">
                          <a:latin typeface="Times New Roman" pitchFamily="18" charset="0"/>
                          <a:cs typeface="Times New Roman" pitchFamily="18" charset="0"/>
                        </a:rPr>
                        <a:t> and </a:t>
                      </a:r>
                      <a:r>
                        <a:rPr lang="en-US" sz="1200" dirty="0" err="1">
                          <a:latin typeface="Times New Roman" pitchFamily="18" charset="0"/>
                          <a:cs typeface="Times New Roman" pitchFamily="18" charset="0"/>
                        </a:rPr>
                        <a:t>Tasawar</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Ihtyaz</a:t>
                      </a:r>
                      <a:r>
                        <a:rPr lang="en-US" sz="1200" dirty="0">
                          <a:latin typeface="Times New Roman" pitchFamily="18" charset="0"/>
                          <a:cs typeface="Times New Roman" pitchFamily="18" charset="0"/>
                        </a:rPr>
                        <a:t> Kader and </a:t>
                      </a:r>
                      <a:r>
                        <a:rPr lang="en-US" sz="1200" dirty="0" err="1">
                          <a:latin typeface="Times New Roman" pitchFamily="18" charset="0"/>
                          <a:cs typeface="Times New Roman" pitchFamily="18" charset="0"/>
                        </a:rPr>
                        <a:t>Hossain</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Ziad</a:t>
                      </a:r>
                      <a:r>
                        <a:rPr lang="en-US" sz="1200" dirty="0">
                          <a:latin typeface="Times New Roman" pitchFamily="18" charset="0"/>
                          <a:cs typeface="Times New Roman" pitchFamily="18" charset="0"/>
                        </a:rPr>
                        <a:t>[2]</a:t>
                      </a:r>
                      <a:endParaRPr lang="en-US" sz="1200" dirty="0">
                        <a:solidFill>
                          <a:schemeClr val="tx1"/>
                        </a:solidFill>
                        <a:latin typeface="Times New Roman" pitchFamily="18" charset="0"/>
                        <a:cs typeface="Times New Roman" pitchFamily="18" charset="0"/>
                      </a:endParaRPr>
                    </a:p>
                  </a:txBody>
                  <a:tcPr anchor="ctr">
                    <a:solidFill>
                      <a:schemeClr val="accent2">
                        <a:lumMod val="40000"/>
                        <a:lumOff val="60000"/>
                      </a:schemeClr>
                    </a:solidFill>
                  </a:tcPr>
                </a:tc>
                <a:tc>
                  <a:txBody>
                    <a:bodyPr/>
                    <a:lstStyle/>
                    <a:p>
                      <a:pPr algn="ctr"/>
                      <a:r>
                        <a:rPr lang="en-US" sz="1200" dirty="0">
                          <a:latin typeface="Times New Roman" pitchFamily="18" charset="0"/>
                          <a:cs typeface="Times New Roman" pitchFamily="18" charset="0"/>
                        </a:rPr>
                        <a:t>SARIMA</a:t>
                      </a:r>
                    </a:p>
                  </a:txBody>
                  <a:tcPr anchor="ctr">
                    <a:solidFill>
                      <a:schemeClr val="accent2">
                        <a:lumMod val="40000"/>
                        <a:lumOff val="60000"/>
                      </a:schemeClr>
                    </a:solidFill>
                  </a:tcPr>
                </a:tc>
                <a:tc>
                  <a:txBody>
                    <a:bodyPr/>
                    <a:lstStyle/>
                    <a:p>
                      <a:pPr algn="ctr"/>
                      <a:r>
                        <a:rPr lang="en-US" sz="1200" dirty="0">
                          <a:latin typeface="Times New Roman" pitchFamily="18" charset="0"/>
                          <a:cs typeface="Times New Roman" pitchFamily="18" charset="0"/>
                        </a:rPr>
                        <a:t>0.7021</a:t>
                      </a:r>
                    </a:p>
                  </a:txBody>
                  <a:tcPr anchor="ctr">
                    <a:solidFill>
                      <a:schemeClr val="accent2">
                        <a:lumMod val="40000"/>
                        <a:lumOff val="60000"/>
                      </a:schemeClr>
                    </a:solidFill>
                  </a:tcPr>
                </a:tc>
                <a:tc>
                  <a:txBody>
                    <a:bodyPr/>
                    <a:lstStyle/>
                    <a:p>
                      <a:pPr algn="ctr"/>
                      <a:r>
                        <a:rPr lang="en-US" sz="1200" dirty="0">
                          <a:latin typeface="Times New Roman" pitchFamily="18" charset="0"/>
                          <a:cs typeface="Times New Roman" pitchFamily="18" charset="0"/>
                        </a:rPr>
                        <a:t>0.5325 </a:t>
                      </a:r>
                    </a:p>
                  </a:txBody>
                  <a:tcPr anchor="ctr">
                    <a:solidFill>
                      <a:schemeClr val="accent2">
                        <a:lumMod val="40000"/>
                        <a:lumOff val="60000"/>
                      </a:schemeClr>
                    </a:solidFill>
                  </a:tcPr>
                </a:tc>
                <a:tc>
                  <a:txBody>
                    <a:bodyPr/>
                    <a:lstStyle/>
                    <a:p>
                      <a:pPr algn="ctr"/>
                      <a:r>
                        <a:rPr lang="en-US" sz="1200" dirty="0">
                          <a:latin typeface="Times New Roman" pitchFamily="18" charset="0"/>
                          <a:cs typeface="Times New Roman" pitchFamily="18" charset="0"/>
                        </a:rPr>
                        <a:t> 0.7287 </a:t>
                      </a:r>
                    </a:p>
                  </a:txBody>
                  <a:tcPr anchor="ctr">
                    <a:solidFill>
                      <a:schemeClr val="accent2">
                        <a:lumMod val="40000"/>
                        <a:lumOff val="60000"/>
                      </a:schemeClr>
                    </a:solidFill>
                  </a:tcPr>
                </a:tc>
                <a:tc>
                  <a:txBody>
                    <a:bodyPr/>
                    <a:lstStyle/>
                    <a:p>
                      <a:pPr algn="ctr"/>
                      <a:r>
                        <a:rPr lang="en-US" sz="1200" dirty="0">
                          <a:latin typeface="Times New Roman" pitchFamily="18" charset="0"/>
                          <a:cs typeface="Times New Roman" pitchFamily="18" charset="0"/>
                        </a:rPr>
                        <a:t>70.6504</a:t>
                      </a:r>
                      <a:endParaRPr lang="en-US" sz="1200" dirty="0">
                        <a:solidFill>
                          <a:schemeClr val="tx1"/>
                        </a:solidFill>
                        <a:latin typeface="Times New Roman" pitchFamily="18" charset="0"/>
                        <a:cs typeface="Times New Roman" pitchFamily="18" charset="0"/>
                      </a:endParaRPr>
                    </a:p>
                  </a:txBody>
                  <a:tcPr anchor="ctr">
                    <a:solidFill>
                      <a:schemeClr val="accent2">
                        <a:lumMod val="40000"/>
                        <a:lumOff val="60000"/>
                      </a:schemeClr>
                    </a:solidFill>
                  </a:tcPr>
                </a:tc>
                <a:tc>
                  <a:txBody>
                    <a:bodyPr/>
                    <a:lstStyle/>
                    <a:p>
                      <a:pPr algn="ctr"/>
                      <a:r>
                        <a:rPr lang="en-US" sz="1200" dirty="0">
                          <a:latin typeface="Times New Roman" pitchFamily="18" charset="0"/>
                          <a:cs typeface="Times New Roman" pitchFamily="18" charset="0"/>
                        </a:rPr>
                        <a:t>49.4503</a:t>
                      </a:r>
                      <a:endParaRPr lang="en-US" sz="1200" dirty="0">
                        <a:solidFill>
                          <a:schemeClr val="tx1"/>
                        </a:solidFill>
                        <a:latin typeface="Times New Roman" pitchFamily="18" charset="0"/>
                        <a:cs typeface="Times New Roman" pitchFamily="18" charset="0"/>
                      </a:endParaRPr>
                    </a:p>
                  </a:txBody>
                  <a:tcPr anchor="ctr">
                    <a:solidFill>
                      <a:schemeClr val="accent2">
                        <a:lumMod val="40000"/>
                        <a:lumOff val="60000"/>
                      </a:schemeClr>
                    </a:solidFill>
                  </a:tcPr>
                </a:tc>
                <a:tc>
                  <a:txBody>
                    <a:bodyPr/>
                    <a:lstStyle/>
                    <a:p>
                      <a:pPr algn="ctr"/>
                      <a:r>
                        <a:rPr lang="en-US" sz="1200" dirty="0">
                          <a:latin typeface="Times New Roman" pitchFamily="18" charset="0"/>
                          <a:cs typeface="Times New Roman" pitchFamily="18" charset="0"/>
                        </a:rPr>
                        <a:t>0.7121 </a:t>
                      </a:r>
                      <a:endParaRPr lang="en-US" sz="1200" dirty="0">
                        <a:solidFill>
                          <a:schemeClr val="tx1"/>
                        </a:solidFill>
                        <a:latin typeface="Times New Roman" pitchFamily="18" charset="0"/>
                        <a:cs typeface="Times New Roman" pitchFamily="18" charset="0"/>
                      </a:endParaRPr>
                    </a:p>
                  </a:txBody>
                  <a:tcPr anchor="ctr">
                    <a:solidFill>
                      <a:schemeClr val="accent2">
                        <a:lumMod val="40000"/>
                        <a:lumOff val="60000"/>
                      </a:schemeClr>
                    </a:solidFill>
                  </a:tcPr>
                </a:tc>
                <a:extLst>
                  <a:ext uri="{0D108BD9-81ED-4DB2-BD59-A6C34878D82A}">
                    <a16:rowId xmlns:a16="http://schemas.microsoft.com/office/drawing/2014/main" xmlns="" val="10005"/>
                  </a:ext>
                </a:extLst>
              </a:tr>
              <a:tr h="62510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Times New Roman" pitchFamily="18" charset="0"/>
                          <a:cs typeface="Times New Roman" pitchFamily="18" charset="0"/>
                        </a:rPr>
                        <a:t>Ray, </a:t>
                      </a:r>
                      <a:r>
                        <a:rPr lang="en-US" sz="1200" dirty="0" err="1">
                          <a:latin typeface="Times New Roman" pitchFamily="18" charset="0"/>
                          <a:cs typeface="Times New Roman" pitchFamily="18" charset="0"/>
                        </a:rPr>
                        <a:t>Soumik</a:t>
                      </a:r>
                      <a:r>
                        <a:rPr lang="en-US" sz="1200" dirty="0">
                          <a:latin typeface="Times New Roman" pitchFamily="18" charset="0"/>
                          <a:cs typeface="Times New Roman" pitchFamily="18" charset="0"/>
                        </a:rPr>
                        <a:t> and Das, </a:t>
                      </a:r>
                      <a:r>
                        <a:rPr lang="en-US" sz="1200" dirty="0" err="1">
                          <a:latin typeface="Times New Roman" pitchFamily="18" charset="0"/>
                          <a:cs typeface="Times New Roman" pitchFamily="18" charset="0"/>
                        </a:rPr>
                        <a:t>Soumitra</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Sankar</a:t>
                      </a:r>
                      <a:r>
                        <a:rPr lang="en-US" sz="1200" dirty="0">
                          <a:latin typeface="Times New Roman" pitchFamily="18" charset="0"/>
                          <a:cs typeface="Times New Roman" pitchFamily="18" charset="0"/>
                        </a:rPr>
                        <a:t> and </a:t>
                      </a:r>
                      <a:r>
                        <a:rPr lang="en-US" sz="1200" dirty="0" err="1">
                          <a:latin typeface="Times New Roman" pitchFamily="18" charset="0"/>
                          <a:cs typeface="Times New Roman" pitchFamily="18" charset="0"/>
                        </a:rPr>
                        <a:t>Mishra</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Pradeep</a:t>
                      </a:r>
                      <a:r>
                        <a:rPr lang="en-US" sz="1200" dirty="0">
                          <a:latin typeface="Times New Roman" pitchFamily="18" charset="0"/>
                          <a:cs typeface="Times New Roman" pitchFamily="18" charset="0"/>
                        </a:rPr>
                        <a:t> and Al </a:t>
                      </a:r>
                      <a:r>
                        <a:rPr lang="en-US" sz="1200" dirty="0" err="1">
                          <a:latin typeface="Times New Roman" pitchFamily="18" charset="0"/>
                          <a:cs typeface="Times New Roman" pitchFamily="18" charset="0"/>
                        </a:rPr>
                        <a:t>Khatib</a:t>
                      </a:r>
                      <a:r>
                        <a:rPr lang="en-US" sz="1200" dirty="0">
                          <a:latin typeface="Times New Roman" pitchFamily="18" charset="0"/>
                          <a:cs typeface="Times New Roman" pitchFamily="18" charset="0"/>
                        </a:rPr>
                        <a:t>, Abdullah Mohammad Ghazi[4]</a:t>
                      </a:r>
                    </a:p>
                  </a:txBody>
                  <a:tcPr anchor="ctr">
                    <a:solidFill>
                      <a:schemeClr val="accent2">
                        <a:lumMod val="40000"/>
                        <a:lumOff val="60000"/>
                      </a:schemeClr>
                    </a:solidFill>
                  </a:tcPr>
                </a:tc>
                <a:tc>
                  <a:txBody>
                    <a:bodyPr/>
                    <a:lstStyle/>
                    <a:p>
                      <a:pPr algn="ctr"/>
                      <a:r>
                        <a:rPr lang="en-US" sz="1200" dirty="0">
                          <a:latin typeface="Times New Roman" pitchFamily="18" charset="0"/>
                          <a:cs typeface="Times New Roman" pitchFamily="18" charset="0"/>
                        </a:rPr>
                        <a:t>ARIMA</a:t>
                      </a:r>
                    </a:p>
                  </a:txBody>
                  <a:tcPr anchor="ctr">
                    <a:solidFill>
                      <a:schemeClr val="accent2">
                        <a:lumMod val="40000"/>
                        <a:lumOff val="60000"/>
                      </a:schemeClr>
                    </a:solidFill>
                  </a:tcPr>
                </a:tc>
                <a:tc>
                  <a:txBody>
                    <a:bodyPr/>
                    <a:lstStyle/>
                    <a:p>
                      <a:pPr algn="ctr"/>
                      <a:endParaRPr lang="en-US" sz="1200" dirty="0">
                        <a:latin typeface="Times New Roman" pitchFamily="18" charset="0"/>
                        <a:cs typeface="Times New Roman" pitchFamily="18" charset="0"/>
                      </a:endParaRPr>
                    </a:p>
                  </a:txBody>
                  <a:tcPr anchor="ctr">
                    <a:solidFill>
                      <a:schemeClr val="accent2">
                        <a:lumMod val="40000"/>
                        <a:lumOff val="60000"/>
                      </a:schemeClr>
                    </a:solidFill>
                  </a:tcPr>
                </a:tc>
                <a:tc>
                  <a:txBody>
                    <a:bodyPr/>
                    <a:lstStyle/>
                    <a:p>
                      <a:pPr algn="ctr"/>
                      <a:r>
                        <a:rPr lang="en-US" sz="1200" dirty="0">
                          <a:latin typeface="Times New Roman" pitchFamily="18" charset="0"/>
                          <a:cs typeface="Times New Roman" pitchFamily="18" charset="0"/>
                        </a:rPr>
                        <a:t>1.004363</a:t>
                      </a:r>
                      <a:endParaRPr lang="en-US" sz="1200" dirty="0">
                        <a:solidFill>
                          <a:schemeClr val="tx1"/>
                        </a:solidFill>
                        <a:latin typeface="Times New Roman" pitchFamily="18" charset="0"/>
                        <a:cs typeface="Times New Roman" pitchFamily="18" charset="0"/>
                      </a:endParaRPr>
                    </a:p>
                  </a:txBody>
                  <a:tcPr anchor="ctr">
                    <a:solidFill>
                      <a:schemeClr val="accent2">
                        <a:lumMod val="40000"/>
                        <a:lumOff val="60000"/>
                      </a:schemeClr>
                    </a:solidFill>
                  </a:tcPr>
                </a:tc>
                <a:tc>
                  <a:txBody>
                    <a:bodyPr/>
                    <a:lstStyle/>
                    <a:p>
                      <a:pPr algn="ctr"/>
                      <a:r>
                        <a:rPr lang="en-US" sz="1200" dirty="0">
                          <a:latin typeface="Times New Roman" pitchFamily="18" charset="0"/>
                          <a:cs typeface="Times New Roman" pitchFamily="18" charset="0"/>
                        </a:rPr>
                        <a:t>1.003992</a:t>
                      </a:r>
                      <a:endParaRPr lang="en-US" sz="1200" dirty="0">
                        <a:solidFill>
                          <a:schemeClr val="tx1"/>
                        </a:solidFill>
                        <a:latin typeface="Times New Roman" pitchFamily="18" charset="0"/>
                        <a:cs typeface="Times New Roman" pitchFamily="18" charset="0"/>
                      </a:endParaRPr>
                    </a:p>
                  </a:txBody>
                  <a:tcPr anchor="ctr">
                    <a:solidFill>
                      <a:schemeClr val="accent2">
                        <a:lumMod val="40000"/>
                        <a:lumOff val="60000"/>
                      </a:schemeClr>
                    </a:solidFill>
                  </a:tcPr>
                </a:tc>
                <a:tc>
                  <a:txBody>
                    <a:bodyPr/>
                    <a:lstStyle/>
                    <a:p>
                      <a:pPr algn="ctr"/>
                      <a:endParaRPr lang="en-US" sz="1200">
                        <a:latin typeface="Times New Roman" pitchFamily="18" charset="0"/>
                        <a:cs typeface="Times New Roman" pitchFamily="18" charset="0"/>
                      </a:endParaRPr>
                    </a:p>
                  </a:txBody>
                  <a:tcPr anchor="ctr">
                    <a:solidFill>
                      <a:schemeClr val="accent2">
                        <a:lumMod val="40000"/>
                        <a:lumOff val="60000"/>
                      </a:schemeClr>
                    </a:solidFill>
                  </a:tcPr>
                </a:tc>
                <a:tc>
                  <a:txBody>
                    <a:bodyPr/>
                    <a:lstStyle/>
                    <a:p>
                      <a:pPr algn="ctr"/>
                      <a:r>
                        <a:rPr lang="en-US" sz="1200" dirty="0">
                          <a:latin typeface="Times New Roman" pitchFamily="18" charset="0"/>
                          <a:cs typeface="Times New Roman" pitchFamily="18" charset="0"/>
                        </a:rPr>
                        <a:t>35.86249</a:t>
                      </a:r>
                      <a:endParaRPr lang="en-US" sz="1200" dirty="0">
                        <a:solidFill>
                          <a:schemeClr val="tx1"/>
                        </a:solidFill>
                        <a:latin typeface="Times New Roman" pitchFamily="18" charset="0"/>
                        <a:cs typeface="Times New Roman" pitchFamily="18" charset="0"/>
                      </a:endParaRPr>
                    </a:p>
                  </a:txBody>
                  <a:tcPr anchor="ctr">
                    <a:solidFill>
                      <a:schemeClr val="accent2">
                        <a:lumMod val="40000"/>
                        <a:lumOff val="60000"/>
                      </a:schemeClr>
                    </a:solidFill>
                  </a:tcPr>
                </a:tc>
                <a:tc>
                  <a:txBody>
                    <a:bodyPr/>
                    <a:lstStyle/>
                    <a:p>
                      <a:pPr algn="ctr"/>
                      <a:r>
                        <a:rPr lang="en-US" sz="1200" dirty="0">
                          <a:latin typeface="Times New Roman" pitchFamily="18" charset="0"/>
                          <a:cs typeface="Times New Roman" pitchFamily="18" charset="0"/>
                        </a:rPr>
                        <a:t>4.3396</a:t>
                      </a:r>
                      <a:endParaRPr lang="en-US" sz="1200" dirty="0">
                        <a:solidFill>
                          <a:schemeClr val="tx1"/>
                        </a:solidFill>
                        <a:latin typeface="Times New Roman" pitchFamily="18" charset="0"/>
                        <a:cs typeface="Times New Roman" pitchFamily="18" charset="0"/>
                      </a:endParaRPr>
                    </a:p>
                  </a:txBody>
                  <a:tcPr anchor="ctr">
                    <a:solidFill>
                      <a:schemeClr val="accent2">
                        <a:lumMod val="40000"/>
                        <a:lumOff val="60000"/>
                      </a:schemeClr>
                    </a:solidFill>
                  </a:tcPr>
                </a:tc>
                <a:extLst>
                  <a:ext uri="{0D108BD9-81ED-4DB2-BD59-A6C34878D82A}">
                    <a16:rowId xmlns:a16="http://schemas.microsoft.com/office/drawing/2014/main" xmlns="" val="10007"/>
                  </a:ext>
                </a:extLst>
              </a:tr>
              <a:tr h="446504">
                <a:tc rowSpan="2">
                  <a:txBody>
                    <a:bodyPr/>
                    <a:lstStyle/>
                    <a:p>
                      <a:pPr algn="ctr"/>
                      <a:r>
                        <a:rPr lang="en-US" sz="1200" dirty="0" err="1">
                          <a:latin typeface="Times New Roman" panose="02020603050405020304" pitchFamily="18" charset="0"/>
                          <a:cs typeface="Times New Roman" panose="02020603050405020304" pitchFamily="18" charset="0"/>
                        </a:rPr>
                        <a:t>Toharudin</a:t>
                      </a:r>
                      <a:r>
                        <a:rPr lang="en-US" sz="1200" dirty="0">
                          <a:latin typeface="Times New Roman" panose="02020603050405020304" pitchFamily="18" charset="0"/>
                          <a:cs typeface="Times New Roman" panose="02020603050405020304" pitchFamily="18" charset="0"/>
                        </a:rPr>
                        <a:t>, Toni and </a:t>
                      </a:r>
                      <a:r>
                        <a:rPr lang="en-US" sz="1200" dirty="0" err="1">
                          <a:latin typeface="Times New Roman" panose="02020603050405020304" pitchFamily="18" charset="0"/>
                          <a:cs typeface="Times New Roman" panose="02020603050405020304" pitchFamily="18" charset="0"/>
                        </a:rPr>
                        <a:t>Pontoh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Resa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Septiani</a:t>
                      </a:r>
                      <a:r>
                        <a:rPr lang="en-US" sz="1200" dirty="0">
                          <a:latin typeface="Times New Roman" panose="02020603050405020304" pitchFamily="18" charset="0"/>
                          <a:cs typeface="Times New Roman" panose="02020603050405020304" pitchFamily="18" charset="0"/>
                        </a:rPr>
                        <a:t> and </a:t>
                      </a:r>
                      <a:r>
                        <a:rPr lang="en-US" sz="1200" dirty="0" err="1">
                          <a:latin typeface="Times New Roman" panose="02020603050405020304" pitchFamily="18" charset="0"/>
                          <a:cs typeface="Times New Roman" panose="02020603050405020304" pitchFamily="18" charset="0"/>
                        </a:rPr>
                        <a:t>Caraka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Rezzy</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Eko</a:t>
                      </a:r>
                      <a:r>
                        <a:rPr lang="en-US" sz="1200" dirty="0">
                          <a:latin typeface="Times New Roman" panose="02020603050405020304" pitchFamily="18" charset="0"/>
                          <a:cs typeface="Times New Roman" panose="02020603050405020304" pitchFamily="18" charset="0"/>
                        </a:rPr>
                        <a:t> and </a:t>
                      </a:r>
                      <a:r>
                        <a:rPr lang="en-US" sz="1200" dirty="0" err="1">
                          <a:latin typeface="Times New Roman" panose="02020603050405020304" pitchFamily="18" charset="0"/>
                          <a:cs typeface="Times New Roman" panose="02020603050405020304" pitchFamily="18" charset="0"/>
                        </a:rPr>
                        <a:t>Zahroh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Solichatus</a:t>
                      </a:r>
                      <a:r>
                        <a:rPr lang="en-US" sz="1200" dirty="0">
                          <a:latin typeface="Times New Roman" panose="02020603050405020304" pitchFamily="18" charset="0"/>
                          <a:cs typeface="Times New Roman" panose="02020603050405020304" pitchFamily="18" charset="0"/>
                        </a:rPr>
                        <a:t> and Lee, </a:t>
                      </a:r>
                      <a:r>
                        <a:rPr lang="en-US" sz="1200" dirty="0" err="1">
                          <a:latin typeface="Times New Roman" panose="02020603050405020304" pitchFamily="18" charset="0"/>
                          <a:cs typeface="Times New Roman" panose="02020603050405020304" pitchFamily="18" charset="0"/>
                        </a:rPr>
                        <a:t>Youngjo</a:t>
                      </a:r>
                      <a:r>
                        <a:rPr lang="en-US" sz="1200" dirty="0">
                          <a:latin typeface="Times New Roman" panose="02020603050405020304" pitchFamily="18" charset="0"/>
                          <a:cs typeface="Times New Roman" panose="02020603050405020304" pitchFamily="18" charset="0"/>
                        </a:rPr>
                        <a:t> and Chen, Rung </a:t>
                      </a:r>
                      <a:r>
                        <a:rPr lang="en-US" sz="1200" dirty="0" err="1">
                          <a:latin typeface="Times New Roman" panose="02020603050405020304" pitchFamily="18" charset="0"/>
                          <a:cs typeface="Times New Roman" panose="02020603050405020304" pitchFamily="18" charset="0"/>
                        </a:rPr>
                        <a:t>Ching</a:t>
                      </a:r>
                      <a:r>
                        <a:rPr lang="en-US" sz="1200" dirty="0">
                          <a:latin typeface="Times New Roman" panose="02020603050405020304" pitchFamily="18" charset="0"/>
                          <a:cs typeface="Times New Roman" panose="02020603050405020304" pitchFamily="18" charset="0"/>
                        </a:rPr>
                        <a:t>[5]</a:t>
                      </a:r>
                    </a:p>
                  </a:txBody>
                  <a:tcPr anchor="ctr">
                    <a:solidFill>
                      <a:schemeClr val="accent2">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Times New Roman" pitchFamily="18" charset="0"/>
                          <a:cs typeface="Times New Roman" pitchFamily="18" charset="0"/>
                        </a:rPr>
                        <a:t>LSTM</a:t>
                      </a:r>
                    </a:p>
                  </a:txBody>
                  <a:tcPr anchor="ctr">
                    <a:solidFill>
                      <a:schemeClr val="accent2">
                        <a:lumMod val="40000"/>
                        <a:lumOff val="60000"/>
                      </a:schemeClr>
                    </a:solidFill>
                  </a:tcPr>
                </a:tc>
                <a:tc>
                  <a:txBody>
                    <a:bodyPr/>
                    <a:lstStyle/>
                    <a:p>
                      <a:pPr algn="ctr"/>
                      <a:endParaRPr lang="en-US" sz="1200" dirty="0">
                        <a:latin typeface="Times New Roman" pitchFamily="18" charset="0"/>
                        <a:cs typeface="Times New Roman" pitchFamily="18" charset="0"/>
                      </a:endParaRPr>
                    </a:p>
                  </a:txBody>
                  <a:tcPr anchor="ctr">
                    <a:solidFill>
                      <a:schemeClr val="accent2">
                        <a:lumMod val="40000"/>
                        <a:lumOff val="60000"/>
                      </a:schemeClr>
                    </a:solidFill>
                  </a:tcPr>
                </a:tc>
                <a:tc>
                  <a:txBody>
                    <a:bodyPr/>
                    <a:lstStyle/>
                    <a:p>
                      <a:pPr algn="ctr"/>
                      <a:r>
                        <a:rPr lang="en-US" sz="1200" dirty="0">
                          <a:latin typeface="Times New Roman" pitchFamily="18" charset="0"/>
                          <a:cs typeface="Times New Roman" pitchFamily="18" charset="0"/>
                        </a:rPr>
                        <a:t>1.23</a:t>
                      </a:r>
                    </a:p>
                  </a:txBody>
                  <a:tcPr anchor="ctr">
                    <a:solidFill>
                      <a:schemeClr val="accent2">
                        <a:lumMod val="40000"/>
                        <a:lumOff val="60000"/>
                      </a:schemeClr>
                    </a:solidFill>
                  </a:tcPr>
                </a:tc>
                <a:tc>
                  <a:txBody>
                    <a:bodyPr/>
                    <a:lstStyle/>
                    <a:p>
                      <a:pPr algn="ctr"/>
                      <a:endParaRPr lang="en-US" sz="1200" dirty="0">
                        <a:latin typeface="Times New Roman" pitchFamily="18" charset="0"/>
                        <a:cs typeface="Times New Roman" pitchFamily="18" charset="0"/>
                      </a:endParaRPr>
                    </a:p>
                  </a:txBody>
                  <a:tcPr anchor="ctr">
                    <a:solidFill>
                      <a:schemeClr val="accent2">
                        <a:lumMod val="40000"/>
                        <a:lumOff val="60000"/>
                      </a:schemeClr>
                    </a:solidFill>
                  </a:tcPr>
                </a:tc>
                <a:tc>
                  <a:txBody>
                    <a:bodyPr/>
                    <a:lstStyle/>
                    <a:p>
                      <a:pPr algn="ctr"/>
                      <a:endParaRPr lang="en-US" sz="1200" dirty="0">
                        <a:latin typeface="Times New Roman" pitchFamily="18" charset="0"/>
                        <a:cs typeface="Times New Roman" pitchFamily="18" charset="0"/>
                      </a:endParaRPr>
                    </a:p>
                  </a:txBody>
                  <a:tcPr anchor="ctr">
                    <a:solidFill>
                      <a:schemeClr val="accent2">
                        <a:lumMod val="40000"/>
                        <a:lumOff val="60000"/>
                      </a:schemeClr>
                    </a:solidFill>
                  </a:tcPr>
                </a:tc>
                <a:tc>
                  <a:txBody>
                    <a:bodyPr/>
                    <a:lstStyle/>
                    <a:p>
                      <a:pPr algn="ctr"/>
                      <a:endParaRPr lang="en-US" sz="1200" dirty="0">
                        <a:latin typeface="Times New Roman" pitchFamily="18" charset="0"/>
                        <a:cs typeface="Times New Roman" pitchFamily="18" charset="0"/>
                      </a:endParaRPr>
                    </a:p>
                  </a:txBody>
                  <a:tcPr anchor="ctr">
                    <a:solidFill>
                      <a:schemeClr val="accent2">
                        <a:lumMod val="40000"/>
                        <a:lumOff val="60000"/>
                      </a:schemeClr>
                    </a:solidFill>
                  </a:tcPr>
                </a:tc>
                <a:tc>
                  <a:txBody>
                    <a:bodyPr/>
                    <a:lstStyle/>
                    <a:p>
                      <a:pPr algn="ctr"/>
                      <a:endParaRPr lang="en-US" sz="1200" dirty="0">
                        <a:latin typeface="Times New Roman" pitchFamily="18" charset="0"/>
                        <a:cs typeface="Times New Roman" pitchFamily="18" charset="0"/>
                      </a:endParaRPr>
                    </a:p>
                  </a:txBody>
                  <a:tcPr anchor="ctr">
                    <a:solidFill>
                      <a:schemeClr val="accent2">
                        <a:lumMod val="40000"/>
                        <a:lumOff val="60000"/>
                      </a:schemeClr>
                    </a:solidFill>
                  </a:tcPr>
                </a:tc>
                <a:extLst>
                  <a:ext uri="{0D108BD9-81ED-4DB2-BD59-A6C34878D82A}">
                    <a16:rowId xmlns:a16="http://schemas.microsoft.com/office/drawing/2014/main" xmlns="" val="10008"/>
                  </a:ext>
                </a:extLst>
              </a:tr>
              <a:tr h="267902">
                <a:tc vMerge="1">
                  <a:txBody>
                    <a:bodyPr/>
                    <a:lstStyle/>
                    <a:p>
                      <a:endParaRPr lang="en-US"/>
                    </a:p>
                  </a:txBody>
                  <a:tcPr/>
                </a:tc>
                <a:tc>
                  <a:txBody>
                    <a:bodyPr/>
                    <a:lstStyle/>
                    <a:p>
                      <a:pPr algn="ctr"/>
                      <a:r>
                        <a:rPr lang="en-US" sz="1200" dirty="0">
                          <a:latin typeface="Times New Roman" pitchFamily="18" charset="0"/>
                          <a:cs typeface="Times New Roman" pitchFamily="18" charset="0"/>
                        </a:rPr>
                        <a:t>PROPHET</a:t>
                      </a:r>
                    </a:p>
                  </a:txBody>
                  <a:tcPr anchor="ctr">
                    <a:solidFill>
                      <a:schemeClr val="accent2">
                        <a:lumMod val="40000"/>
                        <a:lumOff val="60000"/>
                      </a:schemeClr>
                    </a:solidFill>
                  </a:tcPr>
                </a:tc>
                <a:tc>
                  <a:txBody>
                    <a:bodyPr/>
                    <a:lstStyle/>
                    <a:p>
                      <a:pPr algn="ctr"/>
                      <a:endParaRPr lang="en-US" sz="1200" dirty="0">
                        <a:latin typeface="Times New Roman" pitchFamily="18" charset="0"/>
                        <a:cs typeface="Times New Roman" pitchFamily="18" charset="0"/>
                      </a:endParaRPr>
                    </a:p>
                  </a:txBody>
                  <a:tcPr anchor="ctr">
                    <a:solidFill>
                      <a:schemeClr val="accent2">
                        <a:lumMod val="40000"/>
                        <a:lumOff val="60000"/>
                      </a:schemeClr>
                    </a:solidFill>
                  </a:tcPr>
                </a:tc>
                <a:tc>
                  <a:txBody>
                    <a:bodyPr/>
                    <a:lstStyle/>
                    <a:p>
                      <a:pPr algn="ctr"/>
                      <a:r>
                        <a:rPr lang="en-US" sz="1200" dirty="0">
                          <a:latin typeface="Times New Roman" pitchFamily="18" charset="0"/>
                          <a:cs typeface="Times New Roman" pitchFamily="18" charset="0"/>
                        </a:rPr>
                        <a:t>1.03</a:t>
                      </a:r>
                    </a:p>
                  </a:txBody>
                  <a:tcPr anchor="ctr">
                    <a:solidFill>
                      <a:schemeClr val="accent2">
                        <a:lumMod val="40000"/>
                        <a:lumOff val="60000"/>
                      </a:schemeClr>
                    </a:solidFill>
                  </a:tcPr>
                </a:tc>
                <a:tc>
                  <a:txBody>
                    <a:bodyPr/>
                    <a:lstStyle/>
                    <a:p>
                      <a:pPr algn="ctr"/>
                      <a:endParaRPr lang="en-US" sz="1200" dirty="0">
                        <a:latin typeface="Times New Roman" pitchFamily="18" charset="0"/>
                        <a:cs typeface="Times New Roman" pitchFamily="18" charset="0"/>
                      </a:endParaRPr>
                    </a:p>
                  </a:txBody>
                  <a:tcPr anchor="ctr">
                    <a:solidFill>
                      <a:schemeClr val="accent2">
                        <a:lumMod val="40000"/>
                        <a:lumOff val="60000"/>
                      </a:schemeClr>
                    </a:solidFill>
                  </a:tcPr>
                </a:tc>
                <a:tc>
                  <a:txBody>
                    <a:bodyPr/>
                    <a:lstStyle/>
                    <a:p>
                      <a:pPr algn="ctr"/>
                      <a:endParaRPr lang="en-US" sz="1200" dirty="0">
                        <a:latin typeface="Times New Roman" pitchFamily="18" charset="0"/>
                        <a:cs typeface="Times New Roman" pitchFamily="18" charset="0"/>
                      </a:endParaRPr>
                    </a:p>
                  </a:txBody>
                  <a:tcPr anchor="ctr">
                    <a:solidFill>
                      <a:schemeClr val="accent2">
                        <a:lumMod val="40000"/>
                        <a:lumOff val="60000"/>
                      </a:schemeClr>
                    </a:solidFill>
                  </a:tcPr>
                </a:tc>
                <a:tc>
                  <a:txBody>
                    <a:bodyPr/>
                    <a:lstStyle/>
                    <a:p>
                      <a:pPr algn="ctr"/>
                      <a:endParaRPr lang="en-US" sz="1200" dirty="0">
                        <a:latin typeface="Times New Roman" pitchFamily="18" charset="0"/>
                        <a:cs typeface="Times New Roman" pitchFamily="18" charset="0"/>
                      </a:endParaRPr>
                    </a:p>
                  </a:txBody>
                  <a:tcPr anchor="ctr">
                    <a:solidFill>
                      <a:schemeClr val="accent2">
                        <a:lumMod val="40000"/>
                        <a:lumOff val="60000"/>
                      </a:schemeClr>
                    </a:solidFill>
                  </a:tcPr>
                </a:tc>
                <a:tc>
                  <a:txBody>
                    <a:bodyPr/>
                    <a:lstStyle/>
                    <a:p>
                      <a:pPr algn="ctr"/>
                      <a:endParaRPr lang="en-US" sz="1200" dirty="0">
                        <a:latin typeface="Times New Roman" pitchFamily="18" charset="0"/>
                        <a:cs typeface="Times New Roman" pitchFamily="18" charset="0"/>
                      </a:endParaRPr>
                    </a:p>
                  </a:txBody>
                  <a:tcPr anchor="ctr">
                    <a:solidFill>
                      <a:schemeClr val="accent2">
                        <a:lumMod val="40000"/>
                        <a:lumOff val="60000"/>
                      </a:schemeClr>
                    </a:solidFill>
                  </a:tcPr>
                </a:tc>
                <a:extLst>
                  <a:ext uri="{0D108BD9-81ED-4DB2-BD59-A6C34878D82A}">
                    <a16:rowId xmlns:a16="http://schemas.microsoft.com/office/drawing/2014/main" xmlns="" val="10010"/>
                  </a:ext>
                </a:extLst>
              </a:tr>
              <a:tr h="384849">
                <a:tc rowSpan="5">
                  <a:txBody>
                    <a:bodyPr/>
                    <a:lstStyle/>
                    <a:p>
                      <a:pPr algn="ctr"/>
                      <a:r>
                        <a:rPr lang="en-US" sz="1200" b="1" dirty="0">
                          <a:solidFill>
                            <a:schemeClr val="tx1"/>
                          </a:solidFill>
                          <a:latin typeface="Times New Roman" pitchFamily="18" charset="0"/>
                          <a:cs typeface="Times New Roman" pitchFamily="18" charset="0"/>
                        </a:rPr>
                        <a:t>Proposed Method</a:t>
                      </a:r>
                    </a:p>
                  </a:txBody>
                  <a:tcPr anchor="ctr">
                    <a:solidFill>
                      <a:schemeClr val="accent2">
                        <a:lumMod val="40000"/>
                        <a:lumOff val="60000"/>
                      </a:schemeClr>
                    </a:solidFill>
                  </a:tcPr>
                </a:tc>
                <a:tc>
                  <a:txBody>
                    <a:bodyPr/>
                    <a:lstStyle/>
                    <a:p>
                      <a:pPr algn="ctr"/>
                      <a:r>
                        <a:rPr lang="en-US" sz="1200" dirty="0">
                          <a:latin typeface="Times New Roman" panose="02020603050405020304" pitchFamily="18" charset="0"/>
                          <a:cs typeface="Times New Roman" panose="02020603050405020304" pitchFamily="18" charset="0"/>
                        </a:rPr>
                        <a:t>ARIMA</a:t>
                      </a:r>
                    </a:p>
                  </a:txBody>
                  <a:tcPr anchor="ctr">
                    <a:solidFill>
                      <a:schemeClr val="accent2">
                        <a:lumMod val="40000"/>
                        <a:lumOff val="60000"/>
                      </a:schemeClr>
                    </a:solidFill>
                  </a:tcPr>
                </a:tc>
                <a:tc>
                  <a:txBody>
                    <a:bodyPr/>
                    <a:lstStyle/>
                    <a:p>
                      <a:pPr algn="ctr"/>
                      <a:r>
                        <a:rPr lang="en-US" sz="1200" dirty="0">
                          <a:latin typeface="Times New Roman" panose="02020603050405020304" pitchFamily="18" charset="0"/>
                          <a:cs typeface="Times New Roman" panose="02020603050405020304" pitchFamily="18" charset="0"/>
                        </a:rPr>
                        <a:t>2.970</a:t>
                      </a:r>
                    </a:p>
                  </a:txBody>
                  <a:tcPr anchor="ctr">
                    <a:solidFill>
                      <a:schemeClr val="accent2">
                        <a:lumMod val="40000"/>
                        <a:lumOff val="60000"/>
                      </a:schemeClr>
                    </a:solidFill>
                  </a:tcPr>
                </a:tc>
                <a:tc>
                  <a:txBody>
                    <a:bodyPr/>
                    <a:lstStyle/>
                    <a:p>
                      <a:pPr algn="ctr"/>
                      <a:r>
                        <a:rPr lang="en-US" sz="1200" dirty="0">
                          <a:latin typeface="Times New Roman" panose="02020603050405020304" pitchFamily="18" charset="0"/>
                          <a:cs typeface="Times New Roman" panose="02020603050405020304" pitchFamily="18" charset="0"/>
                        </a:rPr>
                        <a:t>1.723</a:t>
                      </a:r>
                    </a:p>
                  </a:txBody>
                  <a:tcPr anchor="ctr">
                    <a:solidFill>
                      <a:schemeClr val="accent2">
                        <a:lumMod val="40000"/>
                        <a:lumOff val="60000"/>
                      </a:schemeClr>
                    </a:solidFill>
                  </a:tcPr>
                </a:tc>
                <a:tc>
                  <a:txBody>
                    <a:bodyPr/>
                    <a:lstStyle/>
                    <a:p>
                      <a:pPr algn="ctr"/>
                      <a:r>
                        <a:rPr lang="en-US" sz="1200" dirty="0">
                          <a:latin typeface="Times New Roman" panose="02020603050405020304" pitchFamily="18" charset="0"/>
                          <a:cs typeface="Times New Roman" panose="02020603050405020304" pitchFamily="18" charset="0"/>
                        </a:rPr>
                        <a:t>1.553</a:t>
                      </a:r>
                    </a:p>
                  </a:txBody>
                  <a:tcPr anchor="ctr">
                    <a:solidFill>
                      <a:schemeClr val="accent2">
                        <a:lumMod val="40000"/>
                        <a:lumOff val="60000"/>
                      </a:schemeClr>
                    </a:solidFill>
                  </a:tcPr>
                </a:tc>
                <a:tc>
                  <a:txBody>
                    <a:bodyPr/>
                    <a:lstStyle/>
                    <a:p>
                      <a:pPr algn="ctr"/>
                      <a:r>
                        <a:rPr lang="en-US" sz="1200" dirty="0">
                          <a:latin typeface="Times New Roman" panose="02020603050405020304" pitchFamily="18" charset="0"/>
                          <a:cs typeface="Times New Roman" panose="02020603050405020304" pitchFamily="18" charset="0"/>
                        </a:rPr>
                        <a:t>4.498</a:t>
                      </a:r>
                    </a:p>
                  </a:txBody>
                  <a:tcPr anchor="ctr">
                    <a:solidFill>
                      <a:schemeClr val="accent2">
                        <a:lumMod val="40000"/>
                        <a:lumOff val="60000"/>
                      </a:schemeClr>
                    </a:solidFill>
                  </a:tcPr>
                </a:tc>
                <a:tc>
                  <a:txBody>
                    <a:bodyPr/>
                    <a:lstStyle/>
                    <a:p>
                      <a:pPr algn="ctr"/>
                      <a:r>
                        <a:rPr lang="en-US" sz="1200" dirty="0">
                          <a:latin typeface="Times New Roman" panose="02020603050405020304" pitchFamily="18" charset="0"/>
                          <a:cs typeface="Times New Roman" panose="02020603050405020304" pitchFamily="18" charset="0"/>
                        </a:rPr>
                        <a:t>2.120</a:t>
                      </a:r>
                    </a:p>
                  </a:txBody>
                  <a:tcPr anchor="ctr">
                    <a:solidFill>
                      <a:schemeClr val="accent2">
                        <a:lumMod val="40000"/>
                        <a:lumOff val="60000"/>
                      </a:schemeClr>
                    </a:solidFill>
                  </a:tcPr>
                </a:tc>
                <a:tc>
                  <a:txBody>
                    <a:bodyPr/>
                    <a:lstStyle/>
                    <a:p>
                      <a:pPr algn="ctr"/>
                      <a:r>
                        <a:rPr lang="en-US" sz="1200" dirty="0">
                          <a:latin typeface="Times New Roman" panose="02020603050405020304" pitchFamily="18" charset="0"/>
                          <a:cs typeface="Times New Roman" panose="02020603050405020304" pitchFamily="18" charset="0"/>
                        </a:rPr>
                        <a:t>1.559</a:t>
                      </a:r>
                    </a:p>
                  </a:txBody>
                  <a:tcPr anchor="ctr">
                    <a:solidFill>
                      <a:schemeClr val="accent2">
                        <a:lumMod val="40000"/>
                        <a:lumOff val="60000"/>
                      </a:schemeClr>
                    </a:solidFill>
                  </a:tcPr>
                </a:tc>
                <a:extLst>
                  <a:ext uri="{0D108BD9-81ED-4DB2-BD59-A6C34878D82A}">
                    <a16:rowId xmlns:a16="http://schemas.microsoft.com/office/drawing/2014/main" xmlns="" val="10009"/>
                  </a:ext>
                </a:extLst>
              </a:tr>
              <a:tr h="384849">
                <a:tc vMerge="1">
                  <a:txBody>
                    <a:bodyPr/>
                    <a:lstStyle/>
                    <a:p>
                      <a:pPr algn="ctr"/>
                      <a:endParaRPr lang="en-US" sz="1800" b="1" dirty="0">
                        <a:solidFill>
                          <a:schemeClr val="tx1"/>
                        </a:solidFill>
                        <a:latin typeface="Times New Roman" pitchFamily="18" charset="0"/>
                        <a:cs typeface="Times New Roman" pitchFamily="18" charset="0"/>
                      </a:endParaRPr>
                    </a:p>
                  </a:txBody>
                  <a:tcPr anchor="ctr">
                    <a:solidFill>
                      <a:schemeClr val="accent2">
                        <a:lumMod val="40000"/>
                        <a:lumOff val="60000"/>
                      </a:schemeClr>
                    </a:solidFill>
                  </a:tcPr>
                </a:tc>
                <a:tc>
                  <a:txBody>
                    <a:bodyPr/>
                    <a:lstStyle/>
                    <a:p>
                      <a:pPr algn="ctr"/>
                      <a:r>
                        <a:rPr lang="en-US" sz="1200" dirty="0">
                          <a:latin typeface="Times New Roman" panose="02020603050405020304" pitchFamily="18" charset="0"/>
                          <a:cs typeface="Times New Roman" panose="02020603050405020304" pitchFamily="18" charset="0"/>
                        </a:rPr>
                        <a:t>SARIMA</a:t>
                      </a:r>
                    </a:p>
                  </a:txBody>
                  <a:tcPr anchor="ctr">
                    <a:solidFill>
                      <a:schemeClr val="accent2">
                        <a:lumMod val="40000"/>
                        <a:lumOff val="60000"/>
                      </a:schemeClr>
                    </a:solidFill>
                  </a:tcPr>
                </a:tc>
                <a:tc>
                  <a:txBody>
                    <a:bodyPr/>
                    <a:lstStyle/>
                    <a:p>
                      <a:pPr algn="ctr"/>
                      <a:r>
                        <a:rPr lang="en-US" sz="1200" dirty="0">
                          <a:latin typeface="Times New Roman" panose="02020603050405020304" pitchFamily="18" charset="0"/>
                          <a:cs typeface="Times New Roman" panose="02020603050405020304" pitchFamily="18" charset="0"/>
                        </a:rPr>
                        <a:t>19.903</a:t>
                      </a:r>
                    </a:p>
                  </a:txBody>
                  <a:tcPr anchor="ctr">
                    <a:solidFill>
                      <a:schemeClr val="accent2">
                        <a:lumMod val="40000"/>
                        <a:lumOff val="60000"/>
                      </a:schemeClr>
                    </a:solidFill>
                  </a:tcPr>
                </a:tc>
                <a:tc>
                  <a:txBody>
                    <a:bodyPr/>
                    <a:lstStyle/>
                    <a:p>
                      <a:pPr algn="ctr"/>
                      <a:r>
                        <a:rPr lang="en-US" sz="1200" dirty="0">
                          <a:latin typeface="Times New Roman" panose="02020603050405020304" pitchFamily="18" charset="0"/>
                          <a:cs typeface="Times New Roman" panose="02020603050405020304" pitchFamily="18" charset="0"/>
                        </a:rPr>
                        <a:t>4.461</a:t>
                      </a:r>
                    </a:p>
                  </a:txBody>
                  <a:tcPr anchor="ctr">
                    <a:solidFill>
                      <a:schemeClr val="accent2">
                        <a:lumMod val="40000"/>
                        <a:lumOff val="60000"/>
                      </a:schemeClr>
                    </a:solidFill>
                  </a:tcPr>
                </a:tc>
                <a:tc>
                  <a:txBody>
                    <a:bodyPr/>
                    <a:lstStyle/>
                    <a:p>
                      <a:pPr algn="ctr"/>
                      <a:r>
                        <a:rPr lang="en-US" sz="1200" dirty="0">
                          <a:latin typeface="Times New Roman" panose="02020603050405020304" pitchFamily="18" charset="0"/>
                          <a:cs typeface="Times New Roman" panose="02020603050405020304" pitchFamily="18" charset="0"/>
                        </a:rPr>
                        <a:t>3.742</a:t>
                      </a:r>
                    </a:p>
                  </a:txBody>
                  <a:tcPr anchor="ctr">
                    <a:solidFill>
                      <a:schemeClr val="accent2">
                        <a:lumMod val="40000"/>
                        <a:lumOff val="60000"/>
                      </a:schemeClr>
                    </a:solidFill>
                  </a:tcPr>
                </a:tc>
                <a:tc>
                  <a:txBody>
                    <a:bodyPr/>
                    <a:lstStyle/>
                    <a:p>
                      <a:pPr algn="ctr"/>
                      <a:r>
                        <a:rPr lang="en-US" sz="1200" dirty="0">
                          <a:latin typeface="Times New Roman" panose="02020603050405020304" pitchFamily="18" charset="0"/>
                          <a:cs typeface="Times New Roman" panose="02020603050405020304" pitchFamily="18" charset="0"/>
                        </a:rPr>
                        <a:t>93.079</a:t>
                      </a:r>
                    </a:p>
                  </a:txBody>
                  <a:tcPr anchor="ctr">
                    <a:solidFill>
                      <a:schemeClr val="accent2">
                        <a:lumMod val="40000"/>
                        <a:lumOff val="60000"/>
                      </a:schemeClr>
                    </a:solidFill>
                  </a:tcPr>
                </a:tc>
                <a:tc>
                  <a:txBody>
                    <a:bodyPr/>
                    <a:lstStyle/>
                    <a:p>
                      <a:pPr algn="ctr"/>
                      <a:r>
                        <a:rPr lang="en-US" sz="1200" dirty="0">
                          <a:latin typeface="Times New Roman" panose="02020603050405020304" pitchFamily="18" charset="0"/>
                          <a:cs typeface="Times New Roman" panose="02020603050405020304" pitchFamily="18" charset="0"/>
                        </a:rPr>
                        <a:t>9.647</a:t>
                      </a:r>
                    </a:p>
                  </a:txBody>
                  <a:tcPr anchor="ctr">
                    <a:solidFill>
                      <a:schemeClr val="accent2">
                        <a:lumMod val="40000"/>
                        <a:lumOff val="60000"/>
                      </a:schemeClr>
                    </a:solidFill>
                  </a:tcPr>
                </a:tc>
                <a:tc>
                  <a:txBody>
                    <a:bodyPr/>
                    <a:lstStyle/>
                    <a:p>
                      <a:pPr algn="ctr"/>
                      <a:r>
                        <a:rPr lang="en-US" sz="1200" dirty="0">
                          <a:latin typeface="Times New Roman" panose="02020603050405020304" pitchFamily="18" charset="0"/>
                          <a:cs typeface="Times New Roman" panose="02020603050405020304" pitchFamily="18" charset="0"/>
                        </a:rPr>
                        <a:t>5.070</a:t>
                      </a:r>
                    </a:p>
                  </a:txBody>
                  <a:tcPr anchor="ctr">
                    <a:solidFill>
                      <a:schemeClr val="accent2">
                        <a:lumMod val="40000"/>
                        <a:lumOff val="60000"/>
                      </a:schemeClr>
                    </a:solidFill>
                  </a:tcPr>
                </a:tc>
                <a:extLst>
                  <a:ext uri="{0D108BD9-81ED-4DB2-BD59-A6C34878D82A}">
                    <a16:rowId xmlns:a16="http://schemas.microsoft.com/office/drawing/2014/main" xmlns="" val="2938896218"/>
                  </a:ext>
                </a:extLst>
              </a:tr>
              <a:tr h="384849">
                <a:tc vMerge="1">
                  <a:txBody>
                    <a:bodyPr/>
                    <a:lstStyle/>
                    <a:p>
                      <a:pPr algn="ctr"/>
                      <a:endParaRPr lang="en-US" sz="1800" b="1" dirty="0">
                        <a:solidFill>
                          <a:schemeClr val="tx1"/>
                        </a:solidFill>
                        <a:latin typeface="Times New Roman" pitchFamily="18" charset="0"/>
                        <a:cs typeface="Times New Roman" pitchFamily="18" charset="0"/>
                      </a:endParaRPr>
                    </a:p>
                  </a:txBody>
                  <a:tcPr anchor="ctr">
                    <a:solidFill>
                      <a:schemeClr val="accent2">
                        <a:lumMod val="40000"/>
                        <a:lumOff val="60000"/>
                      </a:schemeClr>
                    </a:solidFill>
                  </a:tcPr>
                </a:tc>
                <a:tc>
                  <a:txBody>
                    <a:bodyPr/>
                    <a:lstStyle/>
                    <a:p>
                      <a:pPr algn="ctr"/>
                      <a:r>
                        <a:rPr lang="en-US" sz="1200" dirty="0">
                          <a:latin typeface="Times New Roman" panose="02020603050405020304" pitchFamily="18" charset="0"/>
                          <a:cs typeface="Times New Roman" panose="02020603050405020304" pitchFamily="18" charset="0"/>
                        </a:rPr>
                        <a:t>PROPHET</a:t>
                      </a:r>
                    </a:p>
                  </a:txBody>
                  <a:tcPr anchor="ctr">
                    <a:solidFill>
                      <a:schemeClr val="accent2">
                        <a:lumMod val="40000"/>
                        <a:lumOff val="60000"/>
                      </a:schemeClr>
                    </a:solidFill>
                  </a:tcPr>
                </a:tc>
                <a:tc>
                  <a:txBody>
                    <a:bodyPr/>
                    <a:lstStyle/>
                    <a:p>
                      <a:pPr algn="ctr"/>
                      <a:r>
                        <a:rPr lang="en-US" sz="1200" dirty="0">
                          <a:latin typeface="Times New Roman" panose="02020603050405020304" pitchFamily="18" charset="0"/>
                          <a:cs typeface="Times New Roman" panose="02020603050405020304" pitchFamily="18" charset="0"/>
                        </a:rPr>
                        <a:t>2.509</a:t>
                      </a:r>
                    </a:p>
                  </a:txBody>
                  <a:tcPr anchor="ctr">
                    <a:solidFill>
                      <a:schemeClr val="accent2">
                        <a:lumMod val="40000"/>
                        <a:lumOff val="60000"/>
                      </a:schemeClr>
                    </a:solidFill>
                  </a:tcPr>
                </a:tc>
                <a:tc>
                  <a:txBody>
                    <a:bodyPr/>
                    <a:lstStyle/>
                    <a:p>
                      <a:pPr algn="ctr"/>
                      <a:r>
                        <a:rPr lang="en-US" sz="1200" dirty="0">
                          <a:latin typeface="Times New Roman" panose="02020603050405020304" pitchFamily="18" charset="0"/>
                          <a:cs typeface="Times New Roman" panose="02020603050405020304" pitchFamily="18" charset="0"/>
                        </a:rPr>
                        <a:t>1.584</a:t>
                      </a:r>
                    </a:p>
                  </a:txBody>
                  <a:tcPr anchor="ctr">
                    <a:solidFill>
                      <a:schemeClr val="accent2">
                        <a:lumMod val="40000"/>
                        <a:lumOff val="60000"/>
                      </a:schemeClr>
                    </a:solidFill>
                  </a:tcPr>
                </a:tc>
                <a:tc>
                  <a:txBody>
                    <a:bodyPr/>
                    <a:lstStyle/>
                    <a:p>
                      <a:pPr algn="ctr"/>
                      <a:r>
                        <a:rPr lang="en-US" sz="1200" dirty="0">
                          <a:latin typeface="Times New Roman" panose="02020603050405020304" pitchFamily="18" charset="0"/>
                          <a:cs typeface="Times New Roman" panose="02020603050405020304" pitchFamily="18" charset="0"/>
                        </a:rPr>
                        <a:t>1.284</a:t>
                      </a:r>
                    </a:p>
                  </a:txBody>
                  <a:tcPr anchor="ctr">
                    <a:solidFill>
                      <a:schemeClr val="accent2">
                        <a:lumMod val="40000"/>
                        <a:lumOff val="60000"/>
                      </a:schemeClr>
                    </a:solidFill>
                  </a:tcPr>
                </a:tc>
                <a:tc>
                  <a:txBody>
                    <a:bodyPr/>
                    <a:lstStyle/>
                    <a:p>
                      <a:pPr algn="ctr"/>
                      <a:r>
                        <a:rPr lang="en-US" sz="1200" dirty="0">
                          <a:latin typeface="Times New Roman" panose="02020603050405020304" pitchFamily="18" charset="0"/>
                          <a:cs typeface="Times New Roman" panose="02020603050405020304" pitchFamily="18" charset="0"/>
                        </a:rPr>
                        <a:t>68.965</a:t>
                      </a:r>
                    </a:p>
                  </a:txBody>
                  <a:tcPr anchor="ctr">
                    <a:solidFill>
                      <a:schemeClr val="accent2">
                        <a:lumMod val="40000"/>
                        <a:lumOff val="60000"/>
                      </a:schemeClr>
                    </a:solidFill>
                  </a:tcPr>
                </a:tc>
                <a:tc>
                  <a:txBody>
                    <a:bodyPr/>
                    <a:lstStyle/>
                    <a:p>
                      <a:pPr algn="ctr"/>
                      <a:r>
                        <a:rPr lang="en-US" sz="1200" dirty="0">
                          <a:latin typeface="Times New Roman" panose="02020603050405020304" pitchFamily="18" charset="0"/>
                          <a:cs typeface="Times New Roman" panose="02020603050405020304" pitchFamily="18" charset="0"/>
                        </a:rPr>
                        <a:t>8.304</a:t>
                      </a:r>
                    </a:p>
                  </a:txBody>
                  <a:tcPr anchor="ctr">
                    <a:solidFill>
                      <a:schemeClr val="accent2">
                        <a:lumMod val="40000"/>
                        <a:lumOff val="60000"/>
                      </a:schemeClr>
                    </a:solidFill>
                  </a:tcPr>
                </a:tc>
                <a:tc>
                  <a:txBody>
                    <a:bodyPr/>
                    <a:lstStyle/>
                    <a:p>
                      <a:pPr algn="ctr"/>
                      <a:r>
                        <a:rPr lang="en-US" sz="1200" dirty="0">
                          <a:latin typeface="Times New Roman" panose="02020603050405020304" pitchFamily="18" charset="0"/>
                          <a:cs typeface="Times New Roman" panose="02020603050405020304" pitchFamily="18" charset="0"/>
                        </a:rPr>
                        <a:t>4.612</a:t>
                      </a:r>
                    </a:p>
                  </a:txBody>
                  <a:tcPr anchor="ctr">
                    <a:solidFill>
                      <a:schemeClr val="accent2">
                        <a:lumMod val="40000"/>
                        <a:lumOff val="60000"/>
                      </a:schemeClr>
                    </a:solidFill>
                  </a:tcPr>
                </a:tc>
                <a:extLst>
                  <a:ext uri="{0D108BD9-81ED-4DB2-BD59-A6C34878D82A}">
                    <a16:rowId xmlns:a16="http://schemas.microsoft.com/office/drawing/2014/main" xmlns="" val="803525237"/>
                  </a:ext>
                </a:extLst>
              </a:tr>
              <a:tr h="384849">
                <a:tc vMerge="1">
                  <a:txBody>
                    <a:bodyPr/>
                    <a:lstStyle/>
                    <a:p>
                      <a:pPr algn="ctr"/>
                      <a:endParaRPr lang="en-US" sz="1800" b="1" dirty="0">
                        <a:solidFill>
                          <a:schemeClr val="tx1"/>
                        </a:solidFill>
                        <a:latin typeface="Times New Roman" pitchFamily="18" charset="0"/>
                        <a:cs typeface="Times New Roman" pitchFamily="18" charset="0"/>
                      </a:endParaRPr>
                    </a:p>
                  </a:txBody>
                  <a:tcPr anchor="ctr">
                    <a:solidFill>
                      <a:schemeClr val="accent2">
                        <a:lumMod val="40000"/>
                        <a:lumOff val="60000"/>
                      </a:schemeClr>
                    </a:solidFill>
                  </a:tcPr>
                </a:tc>
                <a:tc>
                  <a:txBody>
                    <a:bodyPr/>
                    <a:lstStyle/>
                    <a:p>
                      <a:pPr algn="ctr"/>
                      <a:r>
                        <a:rPr lang="en-US" sz="1200" dirty="0">
                          <a:latin typeface="Times New Roman" panose="02020603050405020304" pitchFamily="18" charset="0"/>
                          <a:cs typeface="Times New Roman" panose="02020603050405020304" pitchFamily="18" charset="0"/>
                        </a:rPr>
                        <a:t>LSTM</a:t>
                      </a:r>
                    </a:p>
                  </a:txBody>
                  <a:tcPr anchor="ctr">
                    <a:solidFill>
                      <a:schemeClr val="accent2">
                        <a:lumMod val="40000"/>
                        <a:lumOff val="60000"/>
                      </a:schemeClr>
                    </a:solidFill>
                  </a:tcPr>
                </a:tc>
                <a:tc>
                  <a:txBody>
                    <a:bodyPr/>
                    <a:lstStyle/>
                    <a:p>
                      <a:pPr algn="ctr"/>
                      <a:r>
                        <a:rPr lang="en-US" sz="1200" dirty="0">
                          <a:latin typeface="Times New Roman" panose="02020603050405020304" pitchFamily="18" charset="0"/>
                          <a:cs typeface="Times New Roman" panose="02020603050405020304" pitchFamily="18" charset="0"/>
                        </a:rPr>
                        <a:t>0.00169</a:t>
                      </a:r>
                    </a:p>
                  </a:txBody>
                  <a:tcPr anchor="ctr">
                    <a:solidFill>
                      <a:schemeClr val="accent2">
                        <a:lumMod val="40000"/>
                        <a:lumOff val="60000"/>
                      </a:schemeClr>
                    </a:solidFill>
                  </a:tcPr>
                </a:tc>
                <a:tc>
                  <a:txBody>
                    <a:bodyPr/>
                    <a:lstStyle/>
                    <a:p>
                      <a:pPr algn="ctr"/>
                      <a:r>
                        <a:rPr lang="en-US" sz="1200" dirty="0">
                          <a:latin typeface="Times New Roman" panose="02020603050405020304" pitchFamily="18" charset="0"/>
                          <a:cs typeface="Times New Roman" panose="02020603050405020304" pitchFamily="18" charset="0"/>
                        </a:rPr>
                        <a:t>0.04116</a:t>
                      </a:r>
                    </a:p>
                  </a:txBody>
                  <a:tcPr anchor="ctr">
                    <a:solidFill>
                      <a:schemeClr val="accent2">
                        <a:lumMod val="40000"/>
                        <a:lumOff val="60000"/>
                      </a:schemeClr>
                    </a:solidFill>
                  </a:tcPr>
                </a:tc>
                <a:tc>
                  <a:txBody>
                    <a:bodyPr/>
                    <a:lstStyle/>
                    <a:p>
                      <a:pPr algn="ctr"/>
                      <a:r>
                        <a:rPr lang="en-US" sz="1200" dirty="0">
                          <a:latin typeface="Times New Roman" panose="02020603050405020304" pitchFamily="18" charset="0"/>
                          <a:cs typeface="Times New Roman" panose="02020603050405020304" pitchFamily="18" charset="0"/>
                        </a:rPr>
                        <a:t>0.03105</a:t>
                      </a:r>
                    </a:p>
                  </a:txBody>
                  <a:tcPr anchor="ctr">
                    <a:solidFill>
                      <a:schemeClr val="accent2">
                        <a:lumMod val="40000"/>
                        <a:lumOff val="60000"/>
                      </a:schemeClr>
                    </a:solidFill>
                  </a:tcPr>
                </a:tc>
                <a:tc>
                  <a:txBody>
                    <a:bodyPr/>
                    <a:lstStyle/>
                    <a:p>
                      <a:pPr algn="ctr"/>
                      <a:r>
                        <a:rPr lang="en-US" sz="1200" dirty="0">
                          <a:latin typeface="Times New Roman" panose="02020603050405020304" pitchFamily="18" charset="0"/>
                          <a:cs typeface="Times New Roman" panose="02020603050405020304" pitchFamily="18" charset="0"/>
                        </a:rPr>
                        <a:t>0.00453</a:t>
                      </a:r>
                    </a:p>
                  </a:txBody>
                  <a:tcPr anchor="ctr">
                    <a:solidFill>
                      <a:schemeClr val="accent2">
                        <a:lumMod val="40000"/>
                        <a:lumOff val="60000"/>
                      </a:schemeClr>
                    </a:solidFill>
                  </a:tcPr>
                </a:tc>
                <a:tc>
                  <a:txBody>
                    <a:bodyPr/>
                    <a:lstStyle/>
                    <a:p>
                      <a:pPr algn="ctr"/>
                      <a:r>
                        <a:rPr lang="en-US" sz="1200" dirty="0">
                          <a:latin typeface="Times New Roman" panose="02020603050405020304" pitchFamily="18" charset="0"/>
                          <a:cs typeface="Times New Roman" panose="02020603050405020304" pitchFamily="18" charset="0"/>
                        </a:rPr>
                        <a:t>0.06731</a:t>
                      </a:r>
                    </a:p>
                  </a:txBody>
                  <a:tcPr anchor="ctr">
                    <a:solidFill>
                      <a:schemeClr val="accent2">
                        <a:lumMod val="40000"/>
                        <a:lumOff val="60000"/>
                      </a:schemeClr>
                    </a:solidFill>
                  </a:tcPr>
                </a:tc>
                <a:tc>
                  <a:txBody>
                    <a:bodyPr/>
                    <a:lstStyle/>
                    <a:p>
                      <a:pPr algn="ctr"/>
                      <a:r>
                        <a:rPr lang="en-US" sz="1200" dirty="0">
                          <a:latin typeface="Times New Roman" panose="02020603050405020304" pitchFamily="18" charset="0"/>
                          <a:cs typeface="Times New Roman" panose="02020603050405020304" pitchFamily="18" charset="0"/>
                        </a:rPr>
                        <a:t>0.03558</a:t>
                      </a:r>
                    </a:p>
                  </a:txBody>
                  <a:tcPr anchor="ctr">
                    <a:solidFill>
                      <a:schemeClr val="accent2">
                        <a:lumMod val="40000"/>
                        <a:lumOff val="60000"/>
                      </a:schemeClr>
                    </a:solidFill>
                  </a:tcPr>
                </a:tc>
                <a:extLst>
                  <a:ext uri="{0D108BD9-81ED-4DB2-BD59-A6C34878D82A}">
                    <a16:rowId xmlns:a16="http://schemas.microsoft.com/office/drawing/2014/main" xmlns="" val="2333608016"/>
                  </a:ext>
                </a:extLst>
              </a:tr>
              <a:tr h="384849">
                <a:tc vMerge="1">
                  <a:txBody>
                    <a:bodyPr/>
                    <a:lstStyle/>
                    <a:p>
                      <a:pPr algn="ctr"/>
                      <a:endParaRPr lang="en-US" sz="1800" b="1" dirty="0">
                        <a:solidFill>
                          <a:schemeClr val="tx1"/>
                        </a:solidFill>
                        <a:latin typeface="Times New Roman" pitchFamily="18" charset="0"/>
                        <a:cs typeface="Times New Roman" pitchFamily="18" charset="0"/>
                      </a:endParaRPr>
                    </a:p>
                  </a:txBody>
                  <a:tcPr anchor="ctr">
                    <a:solidFill>
                      <a:schemeClr val="accent2">
                        <a:lumMod val="40000"/>
                        <a:lumOff val="60000"/>
                      </a:schemeClr>
                    </a:solidFill>
                  </a:tcPr>
                </a:tc>
                <a:tc>
                  <a:txBody>
                    <a:bodyPr/>
                    <a:lstStyle/>
                    <a:p>
                      <a:pPr algn="ctr"/>
                      <a:r>
                        <a:rPr lang="en-US" sz="1200" dirty="0">
                          <a:latin typeface="Times New Roman" panose="02020603050405020304" pitchFamily="18" charset="0"/>
                          <a:cs typeface="Times New Roman" panose="02020603050405020304" pitchFamily="18" charset="0"/>
                        </a:rPr>
                        <a:t>Bi-LSTM</a:t>
                      </a:r>
                    </a:p>
                  </a:txBody>
                  <a:tcPr anchor="ctr">
                    <a:solidFill>
                      <a:schemeClr val="accent2">
                        <a:lumMod val="40000"/>
                        <a:lumOff val="60000"/>
                      </a:schemeClr>
                    </a:solidFill>
                  </a:tcPr>
                </a:tc>
                <a:tc>
                  <a:txBody>
                    <a:bodyPr/>
                    <a:lstStyle/>
                    <a:p>
                      <a:pPr algn="ctr"/>
                      <a:r>
                        <a:rPr lang="en-US" sz="1200" dirty="0">
                          <a:latin typeface="Times New Roman" panose="02020603050405020304" pitchFamily="18" charset="0"/>
                          <a:cs typeface="Times New Roman" panose="02020603050405020304" pitchFamily="18" charset="0"/>
                        </a:rPr>
                        <a:t>0.00181</a:t>
                      </a:r>
                    </a:p>
                  </a:txBody>
                  <a:tcPr anchor="ctr">
                    <a:solidFill>
                      <a:schemeClr val="accent2">
                        <a:lumMod val="40000"/>
                        <a:lumOff val="60000"/>
                      </a:schemeClr>
                    </a:solidFill>
                  </a:tcPr>
                </a:tc>
                <a:tc>
                  <a:txBody>
                    <a:bodyPr/>
                    <a:lstStyle/>
                    <a:p>
                      <a:pPr algn="ctr"/>
                      <a:r>
                        <a:rPr lang="en-US" sz="1200" dirty="0">
                          <a:latin typeface="Times New Roman" panose="02020603050405020304" pitchFamily="18" charset="0"/>
                          <a:cs typeface="Times New Roman" panose="02020603050405020304" pitchFamily="18" charset="0"/>
                        </a:rPr>
                        <a:t>0.04261</a:t>
                      </a:r>
                    </a:p>
                  </a:txBody>
                  <a:tcPr anchor="ctr">
                    <a:solidFill>
                      <a:schemeClr val="accent2">
                        <a:lumMod val="40000"/>
                        <a:lumOff val="60000"/>
                      </a:schemeClr>
                    </a:solidFill>
                  </a:tcPr>
                </a:tc>
                <a:tc>
                  <a:txBody>
                    <a:bodyPr/>
                    <a:lstStyle/>
                    <a:p>
                      <a:pPr algn="ctr"/>
                      <a:r>
                        <a:rPr lang="en-US" sz="1200" dirty="0">
                          <a:latin typeface="Times New Roman" panose="02020603050405020304" pitchFamily="18" charset="0"/>
                          <a:cs typeface="Times New Roman" panose="02020603050405020304" pitchFamily="18" charset="0"/>
                        </a:rPr>
                        <a:t>0.03228</a:t>
                      </a:r>
                    </a:p>
                  </a:txBody>
                  <a:tcPr anchor="ctr">
                    <a:solidFill>
                      <a:schemeClr val="accent2">
                        <a:lumMod val="40000"/>
                        <a:lumOff val="60000"/>
                      </a:schemeClr>
                    </a:solidFill>
                  </a:tcPr>
                </a:tc>
                <a:tc>
                  <a:txBody>
                    <a:bodyPr/>
                    <a:lstStyle/>
                    <a:p>
                      <a:pPr algn="ctr"/>
                      <a:r>
                        <a:rPr lang="en-US" sz="1200" dirty="0">
                          <a:latin typeface="Times New Roman" panose="02020603050405020304" pitchFamily="18" charset="0"/>
                          <a:cs typeface="Times New Roman" panose="02020603050405020304" pitchFamily="18" charset="0"/>
                        </a:rPr>
                        <a:t>0.00468</a:t>
                      </a:r>
                    </a:p>
                  </a:txBody>
                  <a:tcPr anchor="ctr">
                    <a:solidFill>
                      <a:schemeClr val="accent2">
                        <a:lumMod val="40000"/>
                        <a:lumOff val="60000"/>
                      </a:schemeClr>
                    </a:solidFill>
                  </a:tcPr>
                </a:tc>
                <a:tc>
                  <a:txBody>
                    <a:bodyPr/>
                    <a:lstStyle/>
                    <a:p>
                      <a:pPr algn="ctr"/>
                      <a:r>
                        <a:rPr lang="en-US" sz="1200" dirty="0">
                          <a:latin typeface="Times New Roman" panose="02020603050405020304" pitchFamily="18" charset="0"/>
                          <a:cs typeface="Times New Roman" panose="02020603050405020304" pitchFamily="18" charset="0"/>
                        </a:rPr>
                        <a:t>0.06843</a:t>
                      </a:r>
                    </a:p>
                  </a:txBody>
                  <a:tcPr anchor="ctr">
                    <a:solidFill>
                      <a:schemeClr val="accent2">
                        <a:lumMod val="40000"/>
                        <a:lumOff val="60000"/>
                      </a:schemeClr>
                    </a:solidFill>
                  </a:tcPr>
                </a:tc>
                <a:tc>
                  <a:txBody>
                    <a:bodyPr/>
                    <a:lstStyle/>
                    <a:p>
                      <a:pPr algn="ctr"/>
                      <a:r>
                        <a:rPr lang="en-US" sz="1200" dirty="0">
                          <a:latin typeface="Times New Roman" panose="02020603050405020304" pitchFamily="18" charset="0"/>
                          <a:cs typeface="Times New Roman" panose="02020603050405020304" pitchFamily="18" charset="0"/>
                        </a:rPr>
                        <a:t>0.03721</a:t>
                      </a:r>
                    </a:p>
                  </a:txBody>
                  <a:tcPr anchor="ctr">
                    <a:solidFill>
                      <a:schemeClr val="accent2">
                        <a:lumMod val="40000"/>
                        <a:lumOff val="60000"/>
                      </a:schemeClr>
                    </a:solidFill>
                  </a:tcPr>
                </a:tc>
                <a:extLst>
                  <a:ext uri="{0D108BD9-81ED-4DB2-BD59-A6C34878D82A}">
                    <a16:rowId xmlns:a16="http://schemas.microsoft.com/office/drawing/2014/main" xmlns="" val="2396387658"/>
                  </a:ext>
                </a:extLst>
              </a:tr>
            </a:tbl>
          </a:graphicData>
        </a:graphic>
      </p:graphicFrame>
      <p:sp>
        <p:nvSpPr>
          <p:cNvPr id="7" name="Rectangle 6">
            <a:extLst>
              <a:ext uri="{FF2B5EF4-FFF2-40B4-BE49-F238E27FC236}">
                <a16:creationId xmlns:a16="http://schemas.microsoft.com/office/drawing/2014/main" xmlns="" id="{2249E1F6-4EA8-423E-BA71-CEEC7CC4F195}"/>
              </a:ext>
            </a:extLst>
          </p:cNvPr>
          <p:cNvSpPr/>
          <p:nvPr/>
        </p:nvSpPr>
        <p:spPr>
          <a:xfrm>
            <a:off x="0" y="6405889"/>
            <a:ext cx="11109656" cy="276999"/>
          </a:xfrm>
          <a:prstGeom prst="rect">
            <a:avLst/>
          </a:prstGeom>
        </p:spPr>
        <p:txBody>
          <a:bodyPr wrap="square">
            <a:spAutoFit/>
          </a:bodyPr>
          <a:lstStyle/>
          <a:p>
            <a:pPr lvl="0" algn="ctr"/>
            <a:r>
              <a:rPr lang="en-US" sz="1200" dirty="0">
                <a:latin typeface="Times New Roman" panose="02020603050405020304" pitchFamily="18" charset="0"/>
                <a:cs typeface="Times New Roman" panose="02020603050405020304" pitchFamily="18" charset="0"/>
              </a:rPr>
              <a:t>Exploring Advanced Models for Time Series-Based Weather Forecasting in Bangladesh: A Comparative Analysis of ARIMA, SARIMA, </a:t>
            </a:r>
            <a:r>
              <a:rPr lang="en-US" sz="1200" dirty="0" err="1">
                <a:latin typeface="Times New Roman" panose="02020603050405020304" pitchFamily="18" charset="0"/>
                <a:cs typeface="Times New Roman" panose="02020603050405020304" pitchFamily="18" charset="0"/>
              </a:rPr>
              <a:t>FbProphet</a:t>
            </a:r>
            <a:r>
              <a:rPr lang="en-US" sz="1200" dirty="0">
                <a:latin typeface="Times New Roman" panose="02020603050405020304" pitchFamily="18" charset="0"/>
                <a:cs typeface="Times New Roman" panose="02020603050405020304" pitchFamily="18" charset="0"/>
              </a:rPr>
              <a:t>, LSTM, and </a:t>
            </a:r>
            <a:r>
              <a:rPr lang="en-US" sz="1200" dirty="0" err="1">
                <a:latin typeface="Times New Roman" panose="02020603050405020304" pitchFamily="18" charset="0"/>
                <a:cs typeface="Times New Roman" panose="02020603050405020304" pitchFamily="18" charset="0"/>
              </a:rPr>
              <a:t>BiLSTM</a:t>
            </a:r>
            <a:r>
              <a:rPr lang="en-US" sz="1200" dirty="0">
                <a:latin typeface="Times New Roman" panose="02020603050405020304" pitchFamily="18" charset="0"/>
                <a:cs typeface="Times New Roman" panose="02020603050405020304" pitchFamily="18" charset="0"/>
              </a:rPr>
              <a:t> Models.</a:t>
            </a:r>
            <a:endParaRPr lang="en-US" sz="1200" b="1" dirty="0">
              <a:latin typeface="Times New Roman" panose="02020603050405020304" pitchFamily="18" charset="0"/>
              <a:cs typeface="Times New Roman" pitchFamily="18" charset="0"/>
            </a:endParaRPr>
          </a:p>
        </p:txBody>
      </p:sp>
    </p:spTree>
    <p:extLst>
      <p:ext uri="{BB962C8B-B14F-4D97-AF65-F5344CB8AC3E}">
        <p14:creationId xmlns:p14="http://schemas.microsoft.com/office/powerpoint/2010/main" xmlns="" val="338356384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2A2C40FC-626B-4046-BEDE-DCEFE8190100}"/>
              </a:ext>
            </a:extLst>
          </p:cNvPr>
          <p:cNvSpPr/>
          <p:nvPr/>
        </p:nvSpPr>
        <p:spPr>
          <a:xfrm>
            <a:off x="1212173" y="477068"/>
            <a:ext cx="9518284" cy="773077"/>
          </a:xfrm>
          <a:prstGeom prst="rect">
            <a:avLst/>
          </a:prstGeom>
          <a:solidFill>
            <a:schemeClr val="bg1">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3B774472-79AF-49F3-B2E1-25F9749EDD4F}"/>
              </a:ext>
            </a:extLst>
          </p:cNvPr>
          <p:cNvSpPr/>
          <p:nvPr/>
        </p:nvSpPr>
        <p:spPr>
          <a:xfrm>
            <a:off x="4646273" y="482298"/>
            <a:ext cx="3105337" cy="707886"/>
          </a:xfrm>
          <a:prstGeom prst="rect">
            <a:avLst/>
          </a:prstGeom>
        </p:spPr>
        <p:txBody>
          <a:bodyPr wrap="none">
            <a:spAutoFit/>
          </a:bodyPr>
          <a:lstStyle/>
          <a:p>
            <a:r>
              <a:rPr lang="en-US" sz="4000" dirty="0">
                <a:latin typeface="Times New Roman" panose="02020603050405020304" pitchFamily="18" charset="0"/>
                <a:cs typeface="Times New Roman" panose="02020603050405020304" pitchFamily="18" charset="0"/>
              </a:rPr>
              <a:t>Social Benefit</a:t>
            </a:r>
          </a:p>
        </p:txBody>
      </p:sp>
      <p:sp>
        <p:nvSpPr>
          <p:cNvPr id="2" name="Rectangle 1">
            <a:extLst>
              <a:ext uri="{FF2B5EF4-FFF2-40B4-BE49-F238E27FC236}">
                <a16:creationId xmlns:a16="http://schemas.microsoft.com/office/drawing/2014/main" xmlns="" id="{1C897DD4-73E6-48C5-A00F-C583A0B4BC62}"/>
              </a:ext>
            </a:extLst>
          </p:cNvPr>
          <p:cNvSpPr/>
          <p:nvPr/>
        </p:nvSpPr>
        <p:spPr>
          <a:xfrm>
            <a:off x="3579961" y="1975451"/>
            <a:ext cx="4580627" cy="3416320"/>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sz="2400" b="1" dirty="0" smtClean="0">
                <a:latin typeface="Times New Roman" pitchFamily="18" charset="0"/>
                <a:cs typeface="Times New Roman" pitchFamily="18" charset="0"/>
              </a:rPr>
              <a:t>Smart Farming</a:t>
            </a:r>
            <a:endParaRPr lang="en-US" sz="2400" dirty="0">
              <a:latin typeface="Times New Roman" pitchFamily="18" charset="0"/>
              <a:cs typeface="Times New Roman" pitchFamily="18" charset="0"/>
            </a:endParaRPr>
          </a:p>
          <a:p>
            <a:pPr marL="285750" indent="-285750" algn="just">
              <a:lnSpc>
                <a:spcPct val="150000"/>
              </a:lnSpc>
              <a:buFont typeface="Arial" panose="020B0604020202020204" pitchFamily="34" charset="0"/>
              <a:buChar char="•"/>
            </a:pPr>
            <a:r>
              <a:rPr lang="en-US" sz="2400" b="1" dirty="0">
                <a:latin typeface="Times New Roman" pitchFamily="18" charset="0"/>
                <a:cs typeface="Times New Roman" pitchFamily="18" charset="0"/>
              </a:rPr>
              <a:t>Disaster </a:t>
            </a:r>
            <a:r>
              <a:rPr lang="en-US" sz="2400" b="1" dirty="0" smtClean="0">
                <a:latin typeface="Times New Roman" pitchFamily="18" charset="0"/>
                <a:cs typeface="Times New Roman" pitchFamily="18" charset="0"/>
              </a:rPr>
              <a:t>Preparedness</a:t>
            </a:r>
            <a:endParaRPr lang="en-US" sz="2400" dirty="0">
              <a:latin typeface="Times New Roman" pitchFamily="18" charset="0"/>
              <a:cs typeface="Times New Roman" pitchFamily="18" charset="0"/>
            </a:endParaRPr>
          </a:p>
          <a:p>
            <a:pPr marL="285750" indent="-285750">
              <a:lnSpc>
                <a:spcPct val="150000"/>
              </a:lnSpc>
              <a:buFont typeface="Arial" panose="020B0604020202020204" pitchFamily="34" charset="0"/>
              <a:buChar char="•"/>
            </a:pPr>
            <a:r>
              <a:rPr lang="en-US" sz="2400" b="1" dirty="0" smtClean="0">
                <a:latin typeface="Times New Roman" pitchFamily="18" charset="0"/>
                <a:cs typeface="Times New Roman" pitchFamily="18" charset="0"/>
              </a:rPr>
              <a:t>Water  resource management</a:t>
            </a:r>
          </a:p>
          <a:p>
            <a:pPr marL="285750" indent="-285750" algn="just">
              <a:lnSpc>
                <a:spcPct val="150000"/>
              </a:lnSpc>
              <a:buFont typeface="Arial" panose="020B0604020202020204" pitchFamily="34" charset="0"/>
              <a:buChar char="•"/>
            </a:pPr>
            <a:r>
              <a:rPr lang="en-US" sz="2400" b="1" dirty="0" smtClean="0">
                <a:latin typeface="Times New Roman" pitchFamily="18" charset="0"/>
                <a:cs typeface="Times New Roman" pitchFamily="18" charset="0"/>
              </a:rPr>
              <a:t>Human migration</a:t>
            </a:r>
            <a:endParaRPr lang="en-US" sz="2400" dirty="0">
              <a:latin typeface="Times New Roman" pitchFamily="18" charset="0"/>
              <a:cs typeface="Times New Roman" pitchFamily="18" charset="0"/>
            </a:endParaRPr>
          </a:p>
          <a:p>
            <a:pPr marL="285750" indent="-285750" algn="just">
              <a:lnSpc>
                <a:spcPct val="150000"/>
              </a:lnSpc>
              <a:buFont typeface="Arial" panose="020B0604020202020204" pitchFamily="34" charset="0"/>
              <a:buChar char="•"/>
            </a:pPr>
            <a:r>
              <a:rPr lang="en-US" sz="2400" b="1" dirty="0" smtClean="0">
                <a:latin typeface="Times New Roman" pitchFamily="18" charset="0"/>
                <a:cs typeface="Times New Roman" pitchFamily="18" charset="0"/>
              </a:rPr>
              <a:t>Public health and safety </a:t>
            </a:r>
            <a:endParaRPr lang="en-US" sz="2400" dirty="0">
              <a:latin typeface="Times New Roman" pitchFamily="18" charset="0"/>
              <a:cs typeface="Times New Roman" pitchFamily="18" charset="0"/>
            </a:endParaRPr>
          </a:p>
          <a:p>
            <a:pPr marL="285750" indent="-285750" algn="just">
              <a:lnSpc>
                <a:spcPct val="150000"/>
              </a:lnSpc>
              <a:buFont typeface="Arial" panose="020B0604020202020204" pitchFamily="34" charset="0"/>
              <a:buChar char="•"/>
            </a:pPr>
            <a:r>
              <a:rPr lang="en-US" sz="2400" b="1" dirty="0" smtClean="0">
                <a:latin typeface="Times New Roman" pitchFamily="18" charset="0"/>
                <a:cs typeface="Times New Roman" pitchFamily="18" charset="0"/>
              </a:rPr>
              <a:t>Infrastructure</a:t>
            </a:r>
          </a:p>
        </p:txBody>
      </p:sp>
      <p:sp>
        <p:nvSpPr>
          <p:cNvPr id="9" name="Slide Number Placeholder 8">
            <a:extLst>
              <a:ext uri="{FF2B5EF4-FFF2-40B4-BE49-F238E27FC236}">
                <a16:creationId xmlns:a16="http://schemas.microsoft.com/office/drawing/2014/main" xmlns="" id="{0579016A-5D19-46DF-86CE-654E91FFC828}"/>
              </a:ext>
            </a:extLst>
          </p:cNvPr>
          <p:cNvSpPr>
            <a:spLocks noGrp="1"/>
          </p:cNvSpPr>
          <p:nvPr>
            <p:ph type="sldNum" sz="quarter" idx="12"/>
          </p:nvPr>
        </p:nvSpPr>
        <p:spPr/>
        <p:txBody>
          <a:bodyPr/>
          <a:lstStyle/>
          <a:p>
            <a:fld id="{5A882AEB-466F-4274-942F-3CDF80EA56C5}" type="slidenum">
              <a:rPr lang="en-US" smtClean="0"/>
              <a:pPr/>
              <a:t>28</a:t>
            </a:fld>
            <a:endParaRPr lang="en-US"/>
          </a:p>
        </p:txBody>
      </p:sp>
      <p:sp>
        <p:nvSpPr>
          <p:cNvPr id="8" name="Rectangle 7">
            <a:extLst>
              <a:ext uri="{FF2B5EF4-FFF2-40B4-BE49-F238E27FC236}">
                <a16:creationId xmlns:a16="http://schemas.microsoft.com/office/drawing/2014/main" xmlns="" id="{C8CEA95B-7C48-4D32-9F92-BEB853D8FC77}"/>
              </a:ext>
            </a:extLst>
          </p:cNvPr>
          <p:cNvSpPr/>
          <p:nvPr/>
        </p:nvSpPr>
        <p:spPr>
          <a:xfrm>
            <a:off x="0" y="6405889"/>
            <a:ext cx="11109656" cy="276999"/>
          </a:xfrm>
          <a:prstGeom prst="rect">
            <a:avLst/>
          </a:prstGeom>
        </p:spPr>
        <p:txBody>
          <a:bodyPr wrap="square">
            <a:spAutoFit/>
          </a:bodyPr>
          <a:lstStyle/>
          <a:p>
            <a:pPr lvl="0" algn="ctr"/>
            <a:r>
              <a:rPr lang="en-US" sz="1200" dirty="0">
                <a:latin typeface="Times New Roman" panose="02020603050405020304" pitchFamily="18" charset="0"/>
                <a:cs typeface="Times New Roman" panose="02020603050405020304" pitchFamily="18" charset="0"/>
              </a:rPr>
              <a:t>Exploring Advanced Models for Time Series-Based Weather Forecasting in Bangladesh: A Comparative Analysis of ARIMA, SARIMA, </a:t>
            </a:r>
            <a:r>
              <a:rPr lang="en-US" sz="1200" dirty="0" err="1">
                <a:latin typeface="Times New Roman" panose="02020603050405020304" pitchFamily="18" charset="0"/>
                <a:cs typeface="Times New Roman" panose="02020603050405020304" pitchFamily="18" charset="0"/>
              </a:rPr>
              <a:t>FbProphet</a:t>
            </a:r>
            <a:r>
              <a:rPr lang="en-US" sz="1200" dirty="0">
                <a:latin typeface="Times New Roman" panose="02020603050405020304" pitchFamily="18" charset="0"/>
                <a:cs typeface="Times New Roman" panose="02020603050405020304" pitchFamily="18" charset="0"/>
              </a:rPr>
              <a:t>, LSTM, and </a:t>
            </a:r>
            <a:r>
              <a:rPr lang="en-US" sz="1200" dirty="0" err="1">
                <a:latin typeface="Times New Roman" panose="02020603050405020304" pitchFamily="18" charset="0"/>
                <a:cs typeface="Times New Roman" panose="02020603050405020304" pitchFamily="18" charset="0"/>
              </a:rPr>
              <a:t>BiLSTM</a:t>
            </a:r>
            <a:r>
              <a:rPr lang="en-US" sz="1200" dirty="0">
                <a:latin typeface="Times New Roman" panose="02020603050405020304" pitchFamily="18" charset="0"/>
                <a:cs typeface="Times New Roman" panose="02020603050405020304" pitchFamily="18" charset="0"/>
              </a:rPr>
              <a:t> Models.</a:t>
            </a:r>
            <a:endParaRPr lang="en-US" sz="1200" b="1" dirty="0">
              <a:latin typeface="Times New Roman" panose="02020603050405020304" pitchFamily="18" charset="0"/>
              <a:cs typeface="Times New Roman" pitchFamily="18" charset="0"/>
            </a:endParaRPr>
          </a:p>
        </p:txBody>
      </p:sp>
    </p:spTree>
    <p:extLst>
      <p:ext uri="{BB962C8B-B14F-4D97-AF65-F5344CB8AC3E}">
        <p14:creationId xmlns:p14="http://schemas.microsoft.com/office/powerpoint/2010/main" xmlns="" val="140951523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2A2C40FC-626B-4046-BEDE-DCEFE8190100}"/>
              </a:ext>
            </a:extLst>
          </p:cNvPr>
          <p:cNvSpPr/>
          <p:nvPr/>
        </p:nvSpPr>
        <p:spPr>
          <a:xfrm>
            <a:off x="1212173" y="477068"/>
            <a:ext cx="9518284" cy="773077"/>
          </a:xfrm>
          <a:prstGeom prst="rect">
            <a:avLst/>
          </a:prstGeom>
          <a:solidFill>
            <a:schemeClr val="bg1">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3B774472-79AF-49F3-B2E1-25F9749EDD4F}"/>
              </a:ext>
            </a:extLst>
          </p:cNvPr>
          <p:cNvSpPr/>
          <p:nvPr/>
        </p:nvSpPr>
        <p:spPr>
          <a:xfrm>
            <a:off x="4646273" y="482298"/>
            <a:ext cx="2650084" cy="707886"/>
          </a:xfrm>
          <a:prstGeom prst="rect">
            <a:avLst/>
          </a:prstGeom>
        </p:spPr>
        <p:txBody>
          <a:bodyPr wrap="none">
            <a:spAutoFit/>
          </a:bodyPr>
          <a:lstStyle/>
          <a:p>
            <a:r>
              <a:rPr lang="en-US" sz="4000" dirty="0">
                <a:latin typeface="Times New Roman" panose="02020603050405020304" pitchFamily="18" charset="0"/>
                <a:cs typeface="Times New Roman" panose="02020603050405020304" pitchFamily="18" charset="0"/>
              </a:rPr>
              <a:t>Conclusion</a:t>
            </a:r>
            <a:r>
              <a:rPr lang="en-US" sz="4000" dirty="0">
                <a:solidFill>
                  <a:schemeClr val="accent1">
                    <a:lumMod val="75000"/>
                  </a:schemeClr>
                </a:solidFill>
                <a:latin typeface="Times New Roman" panose="02020603050405020304" pitchFamily="18" charset="0"/>
                <a:cs typeface="Times New Roman" panose="02020603050405020304" pitchFamily="18" charset="0"/>
              </a:rPr>
              <a:t> </a:t>
            </a:r>
          </a:p>
        </p:txBody>
      </p:sp>
      <p:sp>
        <p:nvSpPr>
          <p:cNvPr id="9" name="Slide Number Placeholder 8">
            <a:extLst>
              <a:ext uri="{FF2B5EF4-FFF2-40B4-BE49-F238E27FC236}">
                <a16:creationId xmlns:a16="http://schemas.microsoft.com/office/drawing/2014/main" xmlns="" id="{0579016A-5D19-46DF-86CE-654E91FFC828}"/>
              </a:ext>
            </a:extLst>
          </p:cNvPr>
          <p:cNvSpPr>
            <a:spLocks noGrp="1"/>
          </p:cNvSpPr>
          <p:nvPr>
            <p:ph type="sldNum" sz="quarter" idx="12"/>
          </p:nvPr>
        </p:nvSpPr>
        <p:spPr/>
        <p:txBody>
          <a:bodyPr/>
          <a:lstStyle/>
          <a:p>
            <a:fld id="{5A882AEB-466F-4274-942F-3CDF80EA56C5}" type="slidenum">
              <a:rPr lang="en-US" smtClean="0"/>
              <a:pPr/>
              <a:t>29</a:t>
            </a:fld>
            <a:endParaRPr lang="en-US"/>
          </a:p>
        </p:txBody>
      </p:sp>
      <p:sp>
        <p:nvSpPr>
          <p:cNvPr id="10" name="TextBox 9"/>
          <p:cNvSpPr txBox="1"/>
          <p:nvPr/>
        </p:nvSpPr>
        <p:spPr>
          <a:xfrm>
            <a:off x="853441" y="1509623"/>
            <a:ext cx="10363200" cy="4293483"/>
          </a:xfrm>
          <a:prstGeom prst="rect">
            <a:avLst/>
          </a:prstGeom>
          <a:noFill/>
        </p:spPr>
        <p:txBody>
          <a:bodyPr wrap="square" rtlCol="0">
            <a:spAutoFit/>
          </a:bodyPr>
          <a:lstStyle/>
          <a:p>
            <a:pPr algn="just">
              <a:buFont typeface="Wingdings" pitchFamily="2" charset="2"/>
              <a:buChar char="q"/>
            </a:pPr>
            <a:r>
              <a:rPr lang="en-US" sz="2100" dirty="0">
                <a:latin typeface="Times New Roman" pitchFamily="18" charset="0"/>
                <a:cs typeface="Times New Roman" pitchFamily="18" charset="0"/>
              </a:rPr>
              <a:t>The analysis of temperature and Rainfall prediction using five different models—ARIMA, SARIMA, LSTM, Bi-LSTM, and Prophet—reveals varying levels of performance.</a:t>
            </a:r>
          </a:p>
          <a:p>
            <a:pPr algn="just">
              <a:buFont typeface="Wingdings" pitchFamily="2" charset="2"/>
              <a:buChar char="q"/>
            </a:pPr>
            <a:endParaRPr lang="en-US" sz="2100" dirty="0">
              <a:latin typeface="Times New Roman" pitchFamily="18" charset="0"/>
              <a:cs typeface="Times New Roman" pitchFamily="18" charset="0"/>
            </a:endParaRPr>
          </a:p>
          <a:p>
            <a:pPr algn="just">
              <a:buFont typeface="Wingdings" pitchFamily="2" charset="2"/>
              <a:buChar char="q"/>
            </a:pPr>
            <a:r>
              <a:rPr lang="en-US" sz="2100" dirty="0">
                <a:latin typeface="Times New Roman" pitchFamily="18" charset="0"/>
                <a:cs typeface="Times New Roman" pitchFamily="18" charset="0"/>
              </a:rPr>
              <a:t> Among these models, the Long Short-Term Memory (LSTM) model emerges as the most effective, yielding the lowest mean squared error (MSE) for temperature and rain respectively 0.00169 and 0.00453 .</a:t>
            </a:r>
          </a:p>
          <a:p>
            <a:pPr algn="just">
              <a:buFont typeface="Wingdings" pitchFamily="2" charset="2"/>
              <a:buChar char="q"/>
            </a:pPr>
            <a:endParaRPr lang="en-US" sz="2100" dirty="0">
              <a:latin typeface="Times New Roman" pitchFamily="18" charset="0"/>
              <a:cs typeface="Times New Roman" pitchFamily="18" charset="0"/>
            </a:endParaRPr>
          </a:p>
          <a:p>
            <a:pPr algn="just">
              <a:buFont typeface="Wingdings" pitchFamily="2" charset="2"/>
              <a:buChar char="q"/>
            </a:pPr>
            <a:r>
              <a:rPr lang="en-US" sz="2100" dirty="0">
                <a:latin typeface="Times New Roman" pitchFamily="18" charset="0"/>
                <a:cs typeface="Times New Roman" pitchFamily="18" charset="0"/>
              </a:rPr>
              <a:t>The Prophet model's forecasting curve is thought to be more dependable because of its fundamental advantages, even if LSTM has a lower MSE score. Prophet is well-suited for stable, long-term trends with clear patterns, effectively capturing seasonality. Its robustness to outliers and abrupt changes makes it suitable for scenarios with occasional anomalies, contributing to its reliability in providing accurate and stable predictions even in the presence of irregularities in the data.</a:t>
            </a:r>
          </a:p>
        </p:txBody>
      </p:sp>
      <p:sp>
        <p:nvSpPr>
          <p:cNvPr id="8" name="Rectangle 7">
            <a:extLst>
              <a:ext uri="{FF2B5EF4-FFF2-40B4-BE49-F238E27FC236}">
                <a16:creationId xmlns:a16="http://schemas.microsoft.com/office/drawing/2014/main" xmlns="" id="{95FC71E1-0551-4305-A0D3-24BD7D5CEDBB}"/>
              </a:ext>
            </a:extLst>
          </p:cNvPr>
          <p:cNvSpPr/>
          <p:nvPr/>
        </p:nvSpPr>
        <p:spPr>
          <a:xfrm>
            <a:off x="0" y="6405889"/>
            <a:ext cx="11109656" cy="276999"/>
          </a:xfrm>
          <a:prstGeom prst="rect">
            <a:avLst/>
          </a:prstGeom>
        </p:spPr>
        <p:txBody>
          <a:bodyPr wrap="square">
            <a:spAutoFit/>
          </a:bodyPr>
          <a:lstStyle/>
          <a:p>
            <a:pPr lvl="0" algn="ctr"/>
            <a:r>
              <a:rPr lang="en-US" sz="1200" dirty="0">
                <a:latin typeface="Times New Roman" panose="02020603050405020304" pitchFamily="18" charset="0"/>
                <a:cs typeface="Times New Roman" panose="02020603050405020304" pitchFamily="18" charset="0"/>
              </a:rPr>
              <a:t>Exploring Advanced Models for Time Series-Based Weather Forecasting in Bangladesh: A Comparative Analysis of ARIMA, SARIMA, </a:t>
            </a:r>
            <a:r>
              <a:rPr lang="en-US" sz="1200" dirty="0" err="1">
                <a:latin typeface="Times New Roman" panose="02020603050405020304" pitchFamily="18" charset="0"/>
                <a:cs typeface="Times New Roman" panose="02020603050405020304" pitchFamily="18" charset="0"/>
              </a:rPr>
              <a:t>FbProphet</a:t>
            </a:r>
            <a:r>
              <a:rPr lang="en-US" sz="1200" dirty="0">
                <a:latin typeface="Times New Roman" panose="02020603050405020304" pitchFamily="18" charset="0"/>
                <a:cs typeface="Times New Roman" panose="02020603050405020304" pitchFamily="18" charset="0"/>
              </a:rPr>
              <a:t>, LSTM, and </a:t>
            </a:r>
            <a:r>
              <a:rPr lang="en-US" sz="1200" dirty="0" err="1">
                <a:latin typeface="Times New Roman" panose="02020603050405020304" pitchFamily="18" charset="0"/>
                <a:cs typeface="Times New Roman" panose="02020603050405020304" pitchFamily="18" charset="0"/>
              </a:rPr>
              <a:t>BiLSTM</a:t>
            </a:r>
            <a:r>
              <a:rPr lang="en-US" sz="1200" dirty="0">
                <a:latin typeface="Times New Roman" panose="02020603050405020304" pitchFamily="18" charset="0"/>
                <a:cs typeface="Times New Roman" panose="02020603050405020304" pitchFamily="18" charset="0"/>
              </a:rPr>
              <a:t> Models.</a:t>
            </a:r>
            <a:endParaRPr lang="en-US" sz="1200" b="1" dirty="0">
              <a:latin typeface="Times New Roman" panose="02020603050405020304" pitchFamily="18" charset="0"/>
              <a:cs typeface="Times New Roman" pitchFamily="18" charset="0"/>
            </a:endParaRPr>
          </a:p>
        </p:txBody>
      </p:sp>
    </p:spTree>
    <p:extLst>
      <p:ext uri="{BB962C8B-B14F-4D97-AF65-F5344CB8AC3E}">
        <p14:creationId xmlns:p14="http://schemas.microsoft.com/office/powerpoint/2010/main" xmlns="" val="140951523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715C3AE2-1ABA-4BB2-907B-02F82BC9D634}"/>
              </a:ext>
            </a:extLst>
          </p:cNvPr>
          <p:cNvSpPr/>
          <p:nvPr/>
        </p:nvSpPr>
        <p:spPr>
          <a:xfrm>
            <a:off x="1539823" y="622521"/>
            <a:ext cx="9621643" cy="762760"/>
          </a:xfrm>
          <a:prstGeom prst="rect">
            <a:avLst/>
          </a:prstGeom>
          <a:solidFill>
            <a:schemeClr val="bg1">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A3CAB072-F738-4F88-A1D5-15675F81E5BB}"/>
              </a:ext>
            </a:extLst>
          </p:cNvPr>
          <p:cNvSpPr/>
          <p:nvPr/>
        </p:nvSpPr>
        <p:spPr>
          <a:xfrm>
            <a:off x="4584326" y="629742"/>
            <a:ext cx="2722220" cy="707886"/>
          </a:xfrm>
          <a:prstGeom prst="rect">
            <a:avLst/>
          </a:prstGeom>
        </p:spPr>
        <p:txBody>
          <a:bodyPr wrap="none">
            <a:spAutoFit/>
          </a:bodyPr>
          <a:lstStyle/>
          <a:p>
            <a:r>
              <a:rPr lang="en-US" sz="4000" dirty="0">
                <a:latin typeface="Times New Roman" panose="02020603050405020304" pitchFamily="18" charset="0"/>
                <a:cs typeface="Times New Roman" panose="02020603050405020304" pitchFamily="18" charset="0"/>
              </a:rPr>
              <a:t>Introduction</a:t>
            </a:r>
          </a:p>
        </p:txBody>
      </p:sp>
      <p:sp>
        <p:nvSpPr>
          <p:cNvPr id="10" name="Rectangle 9">
            <a:extLst>
              <a:ext uri="{FF2B5EF4-FFF2-40B4-BE49-F238E27FC236}">
                <a16:creationId xmlns:a16="http://schemas.microsoft.com/office/drawing/2014/main" xmlns="" id="{04318EF3-1E26-4000-ABCE-17FB217EE00A}"/>
              </a:ext>
            </a:extLst>
          </p:cNvPr>
          <p:cNvSpPr/>
          <p:nvPr/>
        </p:nvSpPr>
        <p:spPr>
          <a:xfrm>
            <a:off x="1250576" y="4002657"/>
            <a:ext cx="10103224" cy="1754326"/>
          </a:xfrm>
          <a:prstGeom prst="rect">
            <a:avLst/>
          </a:prstGeom>
          <a:ln>
            <a:solidFill>
              <a:srgbClr val="92D050"/>
            </a:solidFill>
          </a:ln>
        </p:spPr>
        <p:txBody>
          <a:bodyPr wrap="square">
            <a:spAutoFit/>
          </a:bodyPr>
          <a:lstStyle/>
          <a:p>
            <a:pPr marL="285750" indent="-285750" algn="just">
              <a:buFont typeface="Wingdings" panose="05000000000000000000" pitchFamily="2" charset="2"/>
              <a:buChar char="q"/>
            </a:pPr>
            <a:r>
              <a:rPr lang="en-US" dirty="0"/>
              <a:t>Future weather predictions, driven by advancements in temperature forecasting, empower us to anticipate and adapt to changing climatic conditions, aiding diverse sectors from agriculture to infrastructure planning. </a:t>
            </a:r>
          </a:p>
          <a:p>
            <a:pPr marL="285750" indent="-285750" algn="just">
              <a:buFont typeface="Wingdings" panose="05000000000000000000" pitchFamily="2" charset="2"/>
              <a:buChar char="q"/>
            </a:pPr>
            <a:r>
              <a:rPr lang="en-US" dirty="0"/>
              <a:t>Integrating temperature and rain predictions provides a comprehensive outlook, facilitating informed decision-making to mitigate the impact of weather events on various aspects of our daily lives(agriculture to industry, from traveling to daily commuting)</a:t>
            </a:r>
            <a:endParaRPr lang="en-US"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xmlns="" id="{D76790FF-E8A7-44D8-9707-7AAD4B3C5399}"/>
              </a:ext>
            </a:extLst>
          </p:cNvPr>
          <p:cNvSpPr>
            <a:spLocks noGrp="1"/>
          </p:cNvSpPr>
          <p:nvPr>
            <p:ph type="sldNum" sz="quarter" idx="12"/>
          </p:nvPr>
        </p:nvSpPr>
        <p:spPr/>
        <p:txBody>
          <a:bodyPr/>
          <a:lstStyle/>
          <a:p>
            <a:fld id="{5A882AEB-466F-4274-942F-3CDF80EA56C5}" type="slidenum">
              <a:rPr lang="en-US" smtClean="0"/>
              <a:pPr/>
              <a:t>3</a:t>
            </a:fld>
            <a:endParaRPr lang="en-US"/>
          </a:p>
        </p:txBody>
      </p:sp>
      <p:pic>
        <p:nvPicPr>
          <p:cNvPr id="8" name="Picture 7" descr="Capture.PNG"/>
          <p:cNvPicPr>
            <a:picLocks noChangeAspect="1"/>
          </p:cNvPicPr>
          <p:nvPr/>
        </p:nvPicPr>
        <p:blipFill>
          <a:blip r:embed="rId2" cstate="print"/>
          <a:stretch>
            <a:fillRect/>
          </a:stretch>
        </p:blipFill>
        <p:spPr>
          <a:xfrm>
            <a:off x="1621765" y="1519955"/>
            <a:ext cx="4122939" cy="2301547"/>
          </a:xfrm>
          <a:prstGeom prst="rect">
            <a:avLst/>
          </a:prstGeom>
        </p:spPr>
      </p:pic>
      <p:pic>
        <p:nvPicPr>
          <p:cNvPr id="9" name="Picture 8" descr="Capture2.PNG"/>
          <p:cNvPicPr>
            <a:picLocks noChangeAspect="1"/>
          </p:cNvPicPr>
          <p:nvPr/>
        </p:nvPicPr>
        <p:blipFill>
          <a:blip r:embed="rId3" cstate="print"/>
          <a:stretch>
            <a:fillRect/>
          </a:stretch>
        </p:blipFill>
        <p:spPr>
          <a:xfrm>
            <a:off x="6823494" y="1499802"/>
            <a:ext cx="4169433" cy="2340389"/>
          </a:xfrm>
          <a:prstGeom prst="rect">
            <a:avLst/>
          </a:prstGeom>
        </p:spPr>
      </p:pic>
      <p:pic>
        <p:nvPicPr>
          <p:cNvPr id="13" name="Picture 12" descr="ll.PNG"/>
          <p:cNvPicPr>
            <a:picLocks noChangeAspect="1"/>
          </p:cNvPicPr>
          <p:nvPr/>
        </p:nvPicPr>
        <p:blipFill>
          <a:blip r:embed="rId4"/>
          <a:stretch>
            <a:fillRect/>
          </a:stretch>
        </p:blipFill>
        <p:spPr>
          <a:xfrm>
            <a:off x="6835701" y="1511245"/>
            <a:ext cx="4188858" cy="524589"/>
          </a:xfrm>
          <a:prstGeom prst="rect">
            <a:avLst/>
          </a:prstGeom>
        </p:spPr>
      </p:pic>
      <p:sp>
        <p:nvSpPr>
          <p:cNvPr id="12" name="Rectangle 11">
            <a:extLst>
              <a:ext uri="{FF2B5EF4-FFF2-40B4-BE49-F238E27FC236}">
                <a16:creationId xmlns:a16="http://schemas.microsoft.com/office/drawing/2014/main" xmlns="" id="{3B4452C2-31B8-429C-85AC-A77E893C58CA}"/>
              </a:ext>
            </a:extLst>
          </p:cNvPr>
          <p:cNvSpPr/>
          <p:nvPr/>
        </p:nvSpPr>
        <p:spPr>
          <a:xfrm>
            <a:off x="0" y="6405889"/>
            <a:ext cx="11109656" cy="276999"/>
          </a:xfrm>
          <a:prstGeom prst="rect">
            <a:avLst/>
          </a:prstGeom>
        </p:spPr>
        <p:txBody>
          <a:bodyPr wrap="square">
            <a:spAutoFit/>
          </a:bodyPr>
          <a:lstStyle/>
          <a:p>
            <a:pPr lvl="0" algn="ctr"/>
            <a:r>
              <a:rPr lang="en-US" sz="1200" dirty="0">
                <a:latin typeface="Times New Roman" panose="02020603050405020304" pitchFamily="18" charset="0"/>
                <a:cs typeface="Times New Roman" panose="02020603050405020304" pitchFamily="18" charset="0"/>
              </a:rPr>
              <a:t>Exploring Advanced Models for Time Series-Based Weather Forecasting in Bangladesh: A Comparative Analysis of ARIMA, SARIMA, </a:t>
            </a:r>
            <a:r>
              <a:rPr lang="en-US" sz="1200" dirty="0" err="1">
                <a:latin typeface="Times New Roman" panose="02020603050405020304" pitchFamily="18" charset="0"/>
                <a:cs typeface="Times New Roman" panose="02020603050405020304" pitchFamily="18" charset="0"/>
              </a:rPr>
              <a:t>FbProphet</a:t>
            </a:r>
            <a:r>
              <a:rPr lang="en-US" sz="1200" dirty="0">
                <a:latin typeface="Times New Roman" panose="02020603050405020304" pitchFamily="18" charset="0"/>
                <a:cs typeface="Times New Roman" panose="02020603050405020304" pitchFamily="18" charset="0"/>
              </a:rPr>
              <a:t>, LSTM, and </a:t>
            </a:r>
            <a:r>
              <a:rPr lang="en-US" sz="1200" dirty="0" err="1">
                <a:latin typeface="Times New Roman" panose="02020603050405020304" pitchFamily="18" charset="0"/>
                <a:cs typeface="Times New Roman" panose="02020603050405020304" pitchFamily="18" charset="0"/>
              </a:rPr>
              <a:t>BiLSTM</a:t>
            </a:r>
            <a:r>
              <a:rPr lang="en-US" sz="1200" dirty="0">
                <a:latin typeface="Times New Roman" panose="02020603050405020304" pitchFamily="18" charset="0"/>
                <a:cs typeface="Times New Roman" panose="02020603050405020304" pitchFamily="18" charset="0"/>
              </a:rPr>
              <a:t> Models.</a:t>
            </a:r>
            <a:endParaRPr lang="en-US" sz="1200" b="1" dirty="0">
              <a:latin typeface="Times New Roman" panose="02020603050405020304" pitchFamily="18" charset="0"/>
              <a:cs typeface="Times New Roman" pitchFamily="18" charset="0"/>
            </a:endParaRPr>
          </a:p>
        </p:txBody>
      </p:sp>
    </p:spTree>
    <p:extLst>
      <p:ext uri="{BB962C8B-B14F-4D97-AF65-F5344CB8AC3E}">
        <p14:creationId xmlns:p14="http://schemas.microsoft.com/office/powerpoint/2010/main" xmlns="" val="376126574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2A2C40FC-626B-4046-BEDE-DCEFE8190100}"/>
              </a:ext>
            </a:extLst>
          </p:cNvPr>
          <p:cNvSpPr/>
          <p:nvPr/>
        </p:nvSpPr>
        <p:spPr>
          <a:xfrm>
            <a:off x="1212173" y="477068"/>
            <a:ext cx="9518284" cy="773077"/>
          </a:xfrm>
          <a:prstGeom prst="rect">
            <a:avLst/>
          </a:prstGeom>
          <a:solidFill>
            <a:schemeClr val="bg1">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3B774472-79AF-49F3-B2E1-25F9749EDD4F}"/>
              </a:ext>
            </a:extLst>
          </p:cNvPr>
          <p:cNvSpPr/>
          <p:nvPr/>
        </p:nvSpPr>
        <p:spPr>
          <a:xfrm>
            <a:off x="4646273" y="482298"/>
            <a:ext cx="2550698" cy="707886"/>
          </a:xfrm>
          <a:prstGeom prst="rect">
            <a:avLst/>
          </a:prstGeom>
        </p:spPr>
        <p:txBody>
          <a:bodyPr wrap="none">
            <a:spAutoFit/>
          </a:bodyPr>
          <a:lstStyle/>
          <a:p>
            <a:r>
              <a:rPr lang="en-US" sz="4000" dirty="0">
                <a:latin typeface="Times New Roman" panose="02020603050405020304" pitchFamily="18" charset="0"/>
                <a:cs typeface="Times New Roman" panose="02020603050405020304" pitchFamily="18" charset="0"/>
              </a:rPr>
              <a:t>Limitations</a:t>
            </a:r>
            <a:endParaRPr lang="en-US" sz="4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9" name="Slide Number Placeholder 8">
            <a:extLst>
              <a:ext uri="{FF2B5EF4-FFF2-40B4-BE49-F238E27FC236}">
                <a16:creationId xmlns:a16="http://schemas.microsoft.com/office/drawing/2014/main" xmlns="" id="{0579016A-5D19-46DF-86CE-654E91FFC828}"/>
              </a:ext>
            </a:extLst>
          </p:cNvPr>
          <p:cNvSpPr>
            <a:spLocks noGrp="1"/>
          </p:cNvSpPr>
          <p:nvPr>
            <p:ph type="sldNum" sz="quarter" idx="12"/>
          </p:nvPr>
        </p:nvSpPr>
        <p:spPr/>
        <p:txBody>
          <a:bodyPr/>
          <a:lstStyle/>
          <a:p>
            <a:fld id="{5A882AEB-466F-4274-942F-3CDF80EA56C5}" type="slidenum">
              <a:rPr lang="en-US" smtClean="0"/>
              <a:pPr/>
              <a:t>30</a:t>
            </a:fld>
            <a:endParaRPr lang="en-US"/>
          </a:p>
        </p:txBody>
      </p:sp>
      <p:sp>
        <p:nvSpPr>
          <p:cNvPr id="8" name="TextBox 7"/>
          <p:cNvSpPr txBox="1"/>
          <p:nvPr/>
        </p:nvSpPr>
        <p:spPr>
          <a:xfrm>
            <a:off x="1259457" y="1958340"/>
            <a:ext cx="9530463" cy="2308324"/>
          </a:xfrm>
          <a:prstGeom prst="rect">
            <a:avLst/>
          </a:prstGeom>
          <a:noFill/>
        </p:spPr>
        <p:txBody>
          <a:bodyPr wrap="square" rtlCol="0">
            <a:spAutoFit/>
          </a:bodyPr>
          <a:lstStyle/>
          <a:p>
            <a:pPr marL="342900" indent="-342900">
              <a:lnSpc>
                <a:spcPct val="200000"/>
              </a:lnSpc>
              <a:buAutoNum type="arabicPeriod"/>
            </a:pPr>
            <a:r>
              <a:rPr lang="en-US" sz="2400" dirty="0">
                <a:latin typeface="Times New Roman" pitchFamily="18" charset="0"/>
                <a:cs typeface="Times New Roman" pitchFamily="18" charset="0"/>
              </a:rPr>
              <a:t>Computational Complexity</a:t>
            </a:r>
          </a:p>
          <a:p>
            <a:pPr marL="342900" indent="-342900">
              <a:lnSpc>
                <a:spcPct val="200000"/>
              </a:lnSpc>
              <a:buAutoNum type="arabicPeriod"/>
            </a:pPr>
            <a:r>
              <a:rPr lang="en-US" sz="2400" dirty="0">
                <a:latin typeface="Times New Roman" pitchFamily="18" charset="0"/>
                <a:cs typeface="Times New Roman" pitchFamily="18" charset="0"/>
              </a:rPr>
              <a:t>Improving model accuracy</a:t>
            </a:r>
          </a:p>
          <a:p>
            <a:pPr marL="342900" indent="-342900">
              <a:lnSpc>
                <a:spcPct val="200000"/>
              </a:lnSpc>
              <a:buAutoNum type="arabicPeriod"/>
            </a:pPr>
            <a:r>
              <a:rPr lang="en-US" sz="2400" dirty="0">
                <a:latin typeface="Times New Roman" pitchFamily="18" charset="0"/>
                <a:cs typeface="Times New Roman" pitchFamily="18" charset="0"/>
              </a:rPr>
              <a:t>Humidity data </a:t>
            </a:r>
            <a:r>
              <a:rPr lang="en-US" sz="2400">
                <a:latin typeface="Times New Roman" pitchFamily="18" charset="0"/>
                <a:cs typeface="Times New Roman" pitchFamily="18" charset="0"/>
              </a:rPr>
              <a:t>is </a:t>
            </a:r>
            <a:r>
              <a:rPr lang="en-US" sz="2400" smtClean="0">
                <a:latin typeface="Times New Roman" pitchFamily="18" charset="0"/>
                <a:cs typeface="Times New Roman" pitchFamily="18" charset="0"/>
              </a:rPr>
              <a:t>missing.</a:t>
            </a:r>
            <a:endParaRPr lang="en-US" sz="2400" dirty="0">
              <a:latin typeface="Times New Roman" pitchFamily="18" charset="0"/>
              <a:cs typeface="Times New Roman" pitchFamily="18" charset="0"/>
            </a:endParaRPr>
          </a:p>
        </p:txBody>
      </p:sp>
      <p:sp>
        <p:nvSpPr>
          <p:cNvPr id="10" name="Rectangle 9">
            <a:extLst>
              <a:ext uri="{FF2B5EF4-FFF2-40B4-BE49-F238E27FC236}">
                <a16:creationId xmlns:a16="http://schemas.microsoft.com/office/drawing/2014/main" xmlns="" id="{B8C35C88-1A57-4CF4-9CAA-EF60EF4E5F30}"/>
              </a:ext>
            </a:extLst>
          </p:cNvPr>
          <p:cNvSpPr/>
          <p:nvPr/>
        </p:nvSpPr>
        <p:spPr>
          <a:xfrm>
            <a:off x="0" y="6405889"/>
            <a:ext cx="11109656" cy="276999"/>
          </a:xfrm>
          <a:prstGeom prst="rect">
            <a:avLst/>
          </a:prstGeom>
        </p:spPr>
        <p:txBody>
          <a:bodyPr wrap="square">
            <a:spAutoFit/>
          </a:bodyPr>
          <a:lstStyle/>
          <a:p>
            <a:pPr lvl="0" algn="ctr"/>
            <a:r>
              <a:rPr lang="en-US" sz="1200" dirty="0">
                <a:latin typeface="Times New Roman" panose="02020603050405020304" pitchFamily="18" charset="0"/>
                <a:cs typeface="Times New Roman" panose="02020603050405020304" pitchFamily="18" charset="0"/>
              </a:rPr>
              <a:t>Exploring Advanced Models for Time Series-Based Weather Forecasting in Bangladesh: A Comparative Analysis of ARIMA, SARIMA, </a:t>
            </a:r>
            <a:r>
              <a:rPr lang="en-US" sz="1200" dirty="0" err="1">
                <a:latin typeface="Times New Roman" panose="02020603050405020304" pitchFamily="18" charset="0"/>
                <a:cs typeface="Times New Roman" panose="02020603050405020304" pitchFamily="18" charset="0"/>
              </a:rPr>
              <a:t>FbProphet</a:t>
            </a:r>
            <a:r>
              <a:rPr lang="en-US" sz="1200" dirty="0">
                <a:latin typeface="Times New Roman" panose="02020603050405020304" pitchFamily="18" charset="0"/>
                <a:cs typeface="Times New Roman" panose="02020603050405020304" pitchFamily="18" charset="0"/>
              </a:rPr>
              <a:t>, LSTM, and </a:t>
            </a:r>
            <a:r>
              <a:rPr lang="en-US" sz="1200" dirty="0" err="1">
                <a:latin typeface="Times New Roman" panose="02020603050405020304" pitchFamily="18" charset="0"/>
                <a:cs typeface="Times New Roman" panose="02020603050405020304" pitchFamily="18" charset="0"/>
              </a:rPr>
              <a:t>BiLSTM</a:t>
            </a:r>
            <a:r>
              <a:rPr lang="en-US" sz="1200" dirty="0">
                <a:latin typeface="Times New Roman" panose="02020603050405020304" pitchFamily="18" charset="0"/>
                <a:cs typeface="Times New Roman" panose="02020603050405020304" pitchFamily="18" charset="0"/>
              </a:rPr>
              <a:t> Models.</a:t>
            </a:r>
            <a:endParaRPr lang="en-US" sz="1200" b="1" dirty="0">
              <a:latin typeface="Times New Roman" panose="02020603050405020304" pitchFamily="18" charset="0"/>
              <a:cs typeface="Times New Roman" pitchFamily="18" charset="0"/>
            </a:endParaRPr>
          </a:p>
        </p:txBody>
      </p:sp>
    </p:spTree>
    <p:extLst>
      <p:ext uri="{BB962C8B-B14F-4D97-AF65-F5344CB8AC3E}">
        <p14:creationId xmlns:p14="http://schemas.microsoft.com/office/powerpoint/2010/main" xmlns="" val="140951523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2A2C40FC-626B-4046-BEDE-DCEFE8190100}"/>
              </a:ext>
            </a:extLst>
          </p:cNvPr>
          <p:cNvSpPr/>
          <p:nvPr/>
        </p:nvSpPr>
        <p:spPr>
          <a:xfrm>
            <a:off x="1212173" y="477068"/>
            <a:ext cx="9518284" cy="773077"/>
          </a:xfrm>
          <a:prstGeom prst="rect">
            <a:avLst/>
          </a:prstGeom>
          <a:solidFill>
            <a:schemeClr val="bg1">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3B774472-79AF-49F3-B2E1-25F9749EDD4F}"/>
              </a:ext>
            </a:extLst>
          </p:cNvPr>
          <p:cNvSpPr/>
          <p:nvPr/>
        </p:nvSpPr>
        <p:spPr>
          <a:xfrm>
            <a:off x="4646273" y="482298"/>
            <a:ext cx="3036409" cy="707886"/>
          </a:xfrm>
          <a:prstGeom prst="rect">
            <a:avLst/>
          </a:prstGeom>
        </p:spPr>
        <p:txBody>
          <a:bodyPr wrap="none">
            <a:spAutoFit/>
          </a:bodyPr>
          <a:lstStyle/>
          <a:p>
            <a:r>
              <a:rPr lang="en-US" sz="4000" dirty="0">
                <a:latin typeface="Times New Roman" panose="02020603050405020304" pitchFamily="18" charset="0"/>
                <a:cs typeface="Times New Roman" panose="02020603050405020304" pitchFamily="18" charset="0"/>
              </a:rPr>
              <a:t>Future works</a:t>
            </a:r>
            <a:r>
              <a:rPr lang="en-US" sz="4000" dirty="0">
                <a:solidFill>
                  <a:schemeClr val="accent1">
                    <a:lumMod val="75000"/>
                  </a:schemeClr>
                </a:solidFill>
                <a:latin typeface="Times New Roman" panose="02020603050405020304" pitchFamily="18" charset="0"/>
                <a:cs typeface="Times New Roman" panose="02020603050405020304" pitchFamily="18" charset="0"/>
              </a:rPr>
              <a:t> </a:t>
            </a:r>
          </a:p>
        </p:txBody>
      </p:sp>
      <p:sp>
        <p:nvSpPr>
          <p:cNvPr id="9" name="Slide Number Placeholder 8">
            <a:extLst>
              <a:ext uri="{FF2B5EF4-FFF2-40B4-BE49-F238E27FC236}">
                <a16:creationId xmlns:a16="http://schemas.microsoft.com/office/drawing/2014/main" xmlns="" id="{0579016A-5D19-46DF-86CE-654E91FFC828}"/>
              </a:ext>
            </a:extLst>
          </p:cNvPr>
          <p:cNvSpPr>
            <a:spLocks noGrp="1"/>
          </p:cNvSpPr>
          <p:nvPr>
            <p:ph type="sldNum" sz="quarter" idx="12"/>
          </p:nvPr>
        </p:nvSpPr>
        <p:spPr/>
        <p:txBody>
          <a:bodyPr/>
          <a:lstStyle/>
          <a:p>
            <a:fld id="{5A882AEB-466F-4274-942F-3CDF80EA56C5}" type="slidenum">
              <a:rPr lang="en-US" smtClean="0"/>
              <a:pPr/>
              <a:t>31</a:t>
            </a:fld>
            <a:endParaRPr lang="en-US"/>
          </a:p>
        </p:txBody>
      </p:sp>
      <p:sp>
        <p:nvSpPr>
          <p:cNvPr id="8" name="TextBox 7"/>
          <p:cNvSpPr txBox="1"/>
          <p:nvPr/>
        </p:nvSpPr>
        <p:spPr>
          <a:xfrm>
            <a:off x="1097280" y="1996440"/>
            <a:ext cx="9662160" cy="3046988"/>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We have plans to develop android app or website.</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We will work with all the data from the our dataset in the future</a:t>
            </a:r>
            <a:r>
              <a:rPr lang="en-US" sz="2400" dirty="0" smtClean="0">
                <a:latin typeface="Times New Roman" pitchFamily="18" charset="0"/>
                <a:cs typeface="Times New Roman" pitchFamily="18" charset="0"/>
              </a:rPr>
              <a:t>.</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In the future, we plan to enhance prediction models by incorporating low-cost </a:t>
            </a:r>
            <a:r>
              <a:rPr lang="en-US" sz="2400" dirty="0" err="1">
                <a:latin typeface="Times New Roman" pitchFamily="18" charset="0"/>
                <a:cs typeface="Times New Roman" pitchFamily="18" charset="0"/>
              </a:rPr>
              <a:t>IoT</a:t>
            </a:r>
            <a:r>
              <a:rPr lang="en-US" sz="2400" dirty="0">
                <a:latin typeface="Times New Roman" pitchFamily="18" charset="0"/>
                <a:cs typeface="Times New Roman" pitchFamily="18" charset="0"/>
              </a:rPr>
              <a:t> devices, including temperature and humidity sensors, to collect additional local weather data alongside existing weather station information.</a:t>
            </a:r>
          </a:p>
        </p:txBody>
      </p:sp>
      <p:sp>
        <p:nvSpPr>
          <p:cNvPr id="10" name="Rectangle 9">
            <a:extLst>
              <a:ext uri="{FF2B5EF4-FFF2-40B4-BE49-F238E27FC236}">
                <a16:creationId xmlns:a16="http://schemas.microsoft.com/office/drawing/2014/main" xmlns="" id="{EF28F158-D131-4295-A329-C71AFD3334F9}"/>
              </a:ext>
            </a:extLst>
          </p:cNvPr>
          <p:cNvSpPr/>
          <p:nvPr/>
        </p:nvSpPr>
        <p:spPr>
          <a:xfrm>
            <a:off x="0" y="6405889"/>
            <a:ext cx="11109656" cy="276999"/>
          </a:xfrm>
          <a:prstGeom prst="rect">
            <a:avLst/>
          </a:prstGeom>
        </p:spPr>
        <p:txBody>
          <a:bodyPr wrap="square">
            <a:spAutoFit/>
          </a:bodyPr>
          <a:lstStyle/>
          <a:p>
            <a:pPr lvl="0" algn="ctr"/>
            <a:r>
              <a:rPr lang="en-US" sz="1200" dirty="0">
                <a:latin typeface="Times New Roman" panose="02020603050405020304" pitchFamily="18" charset="0"/>
                <a:cs typeface="Times New Roman" panose="02020603050405020304" pitchFamily="18" charset="0"/>
              </a:rPr>
              <a:t>Exploring Advanced Models for Time Series-Based Weather Forecasting in Bangladesh: A Comparative Analysis of ARIMA, SARIMA, </a:t>
            </a:r>
            <a:r>
              <a:rPr lang="en-US" sz="1200" dirty="0" err="1">
                <a:latin typeface="Times New Roman" panose="02020603050405020304" pitchFamily="18" charset="0"/>
                <a:cs typeface="Times New Roman" panose="02020603050405020304" pitchFamily="18" charset="0"/>
              </a:rPr>
              <a:t>FbProphet</a:t>
            </a:r>
            <a:r>
              <a:rPr lang="en-US" sz="1200" dirty="0">
                <a:latin typeface="Times New Roman" panose="02020603050405020304" pitchFamily="18" charset="0"/>
                <a:cs typeface="Times New Roman" panose="02020603050405020304" pitchFamily="18" charset="0"/>
              </a:rPr>
              <a:t>, LSTM, and </a:t>
            </a:r>
            <a:r>
              <a:rPr lang="en-US" sz="1200" dirty="0" err="1">
                <a:latin typeface="Times New Roman" panose="02020603050405020304" pitchFamily="18" charset="0"/>
                <a:cs typeface="Times New Roman" panose="02020603050405020304" pitchFamily="18" charset="0"/>
              </a:rPr>
              <a:t>BiLSTM</a:t>
            </a:r>
            <a:r>
              <a:rPr lang="en-US" sz="1200" dirty="0">
                <a:latin typeface="Times New Roman" panose="02020603050405020304" pitchFamily="18" charset="0"/>
                <a:cs typeface="Times New Roman" panose="02020603050405020304" pitchFamily="18" charset="0"/>
              </a:rPr>
              <a:t> Models.</a:t>
            </a:r>
            <a:endParaRPr lang="en-US" sz="1200" b="1" dirty="0">
              <a:latin typeface="Times New Roman" panose="02020603050405020304" pitchFamily="18" charset="0"/>
              <a:cs typeface="Times New Roman" pitchFamily="18" charset="0"/>
            </a:endParaRPr>
          </a:p>
        </p:txBody>
      </p:sp>
    </p:spTree>
    <p:extLst>
      <p:ext uri="{BB962C8B-B14F-4D97-AF65-F5344CB8AC3E}">
        <p14:creationId xmlns:p14="http://schemas.microsoft.com/office/powerpoint/2010/main" xmlns="" val="140951523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7BA5B30F-E3DC-4554-B341-6D38445FABDD}"/>
              </a:ext>
            </a:extLst>
          </p:cNvPr>
          <p:cNvSpPr/>
          <p:nvPr/>
        </p:nvSpPr>
        <p:spPr>
          <a:xfrm>
            <a:off x="1212173" y="477068"/>
            <a:ext cx="9518284" cy="773077"/>
          </a:xfrm>
          <a:prstGeom prst="rect">
            <a:avLst/>
          </a:prstGeom>
          <a:solidFill>
            <a:schemeClr val="bg1">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4000" dirty="0">
                <a:solidFill>
                  <a:schemeClr val="tx1"/>
                </a:solidFill>
                <a:latin typeface="Times New Roman" panose="02020603050405020304" pitchFamily="18" charset="0"/>
                <a:cs typeface="Times New Roman" panose="02020603050405020304" pitchFamily="18" charset="0"/>
              </a:rPr>
              <a:t>Reference</a:t>
            </a:r>
            <a:endParaRPr lang="en-US" sz="4000" dirty="0">
              <a:solidFill>
                <a:schemeClr val="tx1"/>
              </a:solidFill>
            </a:endParaRPr>
          </a:p>
        </p:txBody>
      </p:sp>
      <p:sp>
        <p:nvSpPr>
          <p:cNvPr id="2" name="Rectangle 1">
            <a:extLst>
              <a:ext uri="{FF2B5EF4-FFF2-40B4-BE49-F238E27FC236}">
                <a16:creationId xmlns:a16="http://schemas.microsoft.com/office/drawing/2014/main" xmlns="" id="{15D40F0E-3723-46AA-8D78-63ACB306D3E6}"/>
              </a:ext>
            </a:extLst>
          </p:cNvPr>
          <p:cNvSpPr/>
          <p:nvPr/>
        </p:nvSpPr>
        <p:spPr>
          <a:xfrm>
            <a:off x="841075" y="1371601"/>
            <a:ext cx="10330132" cy="4247317"/>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[1] </a:t>
            </a:r>
            <a:r>
              <a:rPr lang="en-US" dirty="0" err="1">
                <a:latin typeface="Times New Roman" panose="02020603050405020304" pitchFamily="18" charset="0"/>
                <a:cs typeface="Times New Roman" panose="02020603050405020304" pitchFamily="18" charset="0"/>
              </a:rPr>
              <a:t>Badal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Md</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Khirul</a:t>
            </a:r>
            <a:r>
              <a:rPr lang="en-US" dirty="0">
                <a:latin typeface="Times New Roman" panose="02020603050405020304" pitchFamily="18" charset="0"/>
                <a:cs typeface="Times New Roman" panose="02020603050405020304" pitchFamily="18" charset="0"/>
              </a:rPr>
              <a:t> Islam, and </a:t>
            </a:r>
            <a:r>
              <a:rPr lang="en-US" dirty="0" err="1">
                <a:latin typeface="Times New Roman" panose="02020603050405020304" pitchFamily="18" charset="0"/>
                <a:cs typeface="Times New Roman" panose="02020603050405020304" pitchFamily="18" charset="0"/>
              </a:rPr>
              <a:t>Sajeeb</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Saha</a:t>
            </a:r>
            <a:r>
              <a:rPr lang="en-US" dirty="0">
                <a:latin typeface="Times New Roman" panose="02020603050405020304" pitchFamily="18" charset="0"/>
                <a:cs typeface="Times New Roman" panose="02020603050405020304" pitchFamily="18" charset="0"/>
              </a:rPr>
              <a:t>. "Performance analysis of deep neural network models for weather forecasting in </a:t>
            </a:r>
            <a:r>
              <a:rPr lang="en-US" dirty="0" err="1">
                <a:latin typeface="Times New Roman" panose="02020603050405020304" pitchFamily="18" charset="0"/>
                <a:cs typeface="Times New Roman" panose="02020603050405020304" pitchFamily="18" charset="0"/>
              </a:rPr>
              <a:t>bangladesh</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Proceedings of the Third International Conference on Trends in Computational and Cognitive Engineering: TCCE 2021</a:t>
            </a:r>
            <a:r>
              <a:rPr lang="en-US" dirty="0">
                <a:latin typeface="Times New Roman" panose="02020603050405020304" pitchFamily="18" charset="0"/>
                <a:cs typeface="Times New Roman" panose="02020603050405020304" pitchFamily="18" charset="0"/>
              </a:rPr>
              <a:t>. Singapore: Springer Nature Singapore, 2022.</a:t>
            </a:r>
          </a:p>
          <a:p>
            <a:pPr algn="just"/>
            <a:r>
              <a:rPr lang="en-US" dirty="0">
                <a:latin typeface="Times New Roman" panose="02020603050405020304" pitchFamily="18" charset="0"/>
                <a:cs typeface="Times New Roman" panose="02020603050405020304" pitchFamily="18" charset="0"/>
              </a:rPr>
              <a:t>[2] Khan, </a:t>
            </a:r>
            <a:r>
              <a:rPr lang="en-US" dirty="0" err="1">
                <a:latin typeface="Times New Roman" panose="02020603050405020304" pitchFamily="18" charset="0"/>
                <a:cs typeface="Times New Roman" panose="02020603050405020304" pitchFamily="18" charset="0"/>
              </a:rPr>
              <a:t>Md</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Salauddin</a:t>
            </a:r>
            <a:r>
              <a:rPr lang="en-US" dirty="0">
                <a:latin typeface="Times New Roman" panose="02020603050405020304" pitchFamily="18" charset="0"/>
                <a:cs typeface="Times New Roman" panose="02020603050405020304" pitchFamily="18" charset="0"/>
              </a:rPr>
              <a:t>, et al. "Analysis and Predictions of Seasonal Affected Weather Variables of Bangladesh: SARIMA Models vs. Traditional Models." </a:t>
            </a:r>
            <a:r>
              <a:rPr lang="en-US" i="1" dirty="0">
                <a:latin typeface="Times New Roman" panose="02020603050405020304" pitchFamily="18" charset="0"/>
                <a:cs typeface="Times New Roman" panose="02020603050405020304" pitchFamily="18" charset="0"/>
              </a:rPr>
              <a:t>International Journal of Business and Management</a:t>
            </a:r>
            <a:r>
              <a:rPr lang="en-US" dirty="0">
                <a:latin typeface="Times New Roman" panose="02020603050405020304" pitchFamily="18" charset="0"/>
                <a:cs typeface="Times New Roman" panose="02020603050405020304" pitchFamily="18" charset="0"/>
              </a:rPr>
              <a:t> 13.11 (2018).</a:t>
            </a:r>
          </a:p>
          <a:p>
            <a:pPr algn="just"/>
            <a:r>
              <a:rPr lang="en-US" dirty="0">
                <a:latin typeface="Times New Roman" panose="02020603050405020304" pitchFamily="18" charset="0"/>
                <a:cs typeface="Times New Roman" panose="02020603050405020304" pitchFamily="18" charset="0"/>
              </a:rPr>
              <a:t>[3]</a:t>
            </a:r>
            <a:r>
              <a:rPr lang="en-US" dirty="0" err="1">
                <a:latin typeface="Times New Roman" panose="02020603050405020304" pitchFamily="18" charset="0"/>
                <a:cs typeface="Times New Roman" panose="02020603050405020304" pitchFamily="18" charset="0"/>
              </a:rPr>
              <a:t>Nury</a:t>
            </a:r>
            <a:r>
              <a:rPr lang="en-US" dirty="0">
                <a:latin typeface="Times New Roman" panose="02020603050405020304" pitchFamily="18" charset="0"/>
                <a:cs typeface="Times New Roman" panose="02020603050405020304" pitchFamily="18" charset="0"/>
              </a:rPr>
              <a:t>, A. H., M. Koch, and M. J. B. </a:t>
            </a:r>
            <a:r>
              <a:rPr lang="en-US" dirty="0" err="1">
                <a:latin typeface="Times New Roman" panose="02020603050405020304" pitchFamily="18" charset="0"/>
                <a:cs typeface="Times New Roman" panose="02020603050405020304" pitchFamily="18" charset="0"/>
              </a:rPr>
              <a:t>Alam</a:t>
            </a:r>
            <a:r>
              <a:rPr lang="en-US" dirty="0">
                <a:latin typeface="Times New Roman" panose="02020603050405020304" pitchFamily="18" charset="0"/>
                <a:cs typeface="Times New Roman" panose="02020603050405020304" pitchFamily="18" charset="0"/>
              </a:rPr>
              <a:t>. "Time series analysis and forecasting of temperatures in the </a:t>
            </a:r>
            <a:r>
              <a:rPr lang="en-US" dirty="0" err="1">
                <a:latin typeface="Times New Roman" panose="02020603050405020304" pitchFamily="18" charset="0"/>
                <a:cs typeface="Times New Roman" panose="02020603050405020304" pitchFamily="18" charset="0"/>
              </a:rPr>
              <a:t>sylhet</a:t>
            </a:r>
            <a:r>
              <a:rPr lang="en-US" dirty="0">
                <a:latin typeface="Times New Roman" panose="02020603050405020304" pitchFamily="18" charset="0"/>
                <a:cs typeface="Times New Roman" panose="02020603050405020304" pitchFamily="18" charset="0"/>
              </a:rPr>
              <a:t> division of </a:t>
            </a:r>
            <a:r>
              <a:rPr lang="en-US" dirty="0" err="1">
                <a:latin typeface="Times New Roman" panose="02020603050405020304" pitchFamily="18" charset="0"/>
                <a:cs typeface="Times New Roman" panose="02020603050405020304" pitchFamily="18" charset="0"/>
              </a:rPr>
              <a:t>bangladesh</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4th International Conference on Environmental Aspects of Bangladesh (ICEAB), August</a:t>
            </a:r>
            <a:r>
              <a:rPr lang="en-US" dirty="0">
                <a:latin typeface="Times New Roman" panose="02020603050405020304" pitchFamily="18" charset="0"/>
                <a:cs typeface="Times New Roman" panose="02020603050405020304" pitchFamily="18" charset="0"/>
              </a:rPr>
              <a:t>. 2013.</a:t>
            </a:r>
          </a:p>
          <a:p>
            <a:pPr algn="just"/>
            <a:r>
              <a:rPr lang="en-US" dirty="0">
                <a:latin typeface="Times New Roman" panose="02020603050405020304" pitchFamily="18" charset="0"/>
                <a:cs typeface="Times New Roman" panose="02020603050405020304" pitchFamily="18" charset="0"/>
              </a:rPr>
              <a:t>[4] Ray, </a:t>
            </a:r>
            <a:r>
              <a:rPr lang="en-US" dirty="0" err="1">
                <a:latin typeface="Times New Roman" panose="02020603050405020304" pitchFamily="18" charset="0"/>
                <a:cs typeface="Times New Roman" panose="02020603050405020304" pitchFamily="18" charset="0"/>
              </a:rPr>
              <a:t>Soumik</a:t>
            </a:r>
            <a:r>
              <a:rPr lang="en-US" dirty="0">
                <a:latin typeface="Times New Roman" panose="02020603050405020304" pitchFamily="18" charset="0"/>
                <a:cs typeface="Times New Roman" panose="02020603050405020304" pitchFamily="18" charset="0"/>
              </a:rPr>
              <a:t>, et al. "Time series SARIMA </a:t>
            </a:r>
            <a:r>
              <a:rPr lang="en-US" dirty="0" err="1">
                <a:latin typeface="Times New Roman" panose="02020603050405020304" pitchFamily="18" charset="0"/>
                <a:cs typeface="Times New Roman" panose="02020603050405020304" pitchFamily="18" charset="0"/>
              </a:rPr>
              <a:t>modelling</a:t>
            </a:r>
            <a:r>
              <a:rPr lang="en-US" dirty="0">
                <a:latin typeface="Times New Roman" panose="02020603050405020304" pitchFamily="18" charset="0"/>
                <a:cs typeface="Times New Roman" panose="02020603050405020304" pitchFamily="18" charset="0"/>
              </a:rPr>
              <a:t> and forecasting of monthly rainfall and temperature in the South Asian countries." </a:t>
            </a:r>
            <a:r>
              <a:rPr lang="en-US" i="1" dirty="0">
                <a:latin typeface="Times New Roman" panose="02020603050405020304" pitchFamily="18" charset="0"/>
                <a:cs typeface="Times New Roman" panose="02020603050405020304" pitchFamily="18" charset="0"/>
              </a:rPr>
              <a:t>Earth Systems and Environment</a:t>
            </a:r>
            <a:r>
              <a:rPr lang="en-US" dirty="0">
                <a:latin typeface="Times New Roman" panose="02020603050405020304" pitchFamily="18" charset="0"/>
                <a:cs typeface="Times New Roman" panose="02020603050405020304" pitchFamily="18" charset="0"/>
              </a:rPr>
              <a:t> 5 (2021): 531-546.</a:t>
            </a:r>
          </a:p>
          <a:p>
            <a:pPr algn="just"/>
            <a:r>
              <a:rPr lang="en-US" dirty="0">
                <a:latin typeface="Times New Roman" panose="02020603050405020304" pitchFamily="18" charset="0"/>
                <a:cs typeface="Times New Roman" panose="02020603050405020304" pitchFamily="18" charset="0"/>
              </a:rPr>
              <a:t>[5] </a:t>
            </a:r>
            <a:r>
              <a:rPr lang="en-US" dirty="0" err="1">
                <a:latin typeface="Times New Roman" panose="02020603050405020304" pitchFamily="18" charset="0"/>
                <a:cs typeface="Times New Roman" panose="02020603050405020304" pitchFamily="18" charset="0"/>
              </a:rPr>
              <a:t>Toharudin</a:t>
            </a:r>
            <a:r>
              <a:rPr lang="en-US" dirty="0">
                <a:latin typeface="Times New Roman" panose="02020603050405020304" pitchFamily="18" charset="0"/>
                <a:cs typeface="Times New Roman" panose="02020603050405020304" pitchFamily="18" charset="0"/>
              </a:rPr>
              <a:t>, Toni, et al. "Employing long short-term memory and </a:t>
            </a:r>
            <a:r>
              <a:rPr lang="en-US" dirty="0" err="1">
                <a:latin typeface="Times New Roman" panose="02020603050405020304" pitchFamily="18" charset="0"/>
                <a:cs typeface="Times New Roman" panose="02020603050405020304" pitchFamily="18" charset="0"/>
              </a:rPr>
              <a:t>Facebook</a:t>
            </a:r>
            <a:r>
              <a:rPr lang="en-US" dirty="0">
                <a:latin typeface="Times New Roman" panose="02020603050405020304" pitchFamily="18" charset="0"/>
                <a:cs typeface="Times New Roman" panose="02020603050405020304" pitchFamily="18" charset="0"/>
              </a:rPr>
              <a:t> prophet model in air temperature forecasting." </a:t>
            </a:r>
            <a:r>
              <a:rPr lang="en-US" i="1" dirty="0">
                <a:latin typeface="Times New Roman" panose="02020603050405020304" pitchFamily="18" charset="0"/>
                <a:cs typeface="Times New Roman" panose="02020603050405020304" pitchFamily="18" charset="0"/>
              </a:rPr>
              <a:t>Communications in Statistics-Simulation and Computation</a:t>
            </a:r>
            <a:r>
              <a:rPr lang="en-US" dirty="0">
                <a:latin typeface="Times New Roman" panose="02020603050405020304" pitchFamily="18" charset="0"/>
                <a:cs typeface="Times New Roman" panose="02020603050405020304" pitchFamily="18" charset="0"/>
              </a:rPr>
              <a:t> 52.2 (2023): 279-290.</a:t>
            </a:r>
          </a:p>
          <a:p>
            <a:pPr algn="just"/>
            <a:r>
              <a:rPr lang="en-US" dirty="0">
                <a:latin typeface="Times New Roman" panose="02020603050405020304" pitchFamily="18" charset="0"/>
                <a:cs typeface="Times New Roman" panose="02020603050405020304" pitchFamily="18" charset="0"/>
              </a:rPr>
              <a:t>[6] </a:t>
            </a:r>
            <a:r>
              <a:rPr lang="en-US" dirty="0" err="1">
                <a:latin typeface="Times New Roman" panose="02020603050405020304" pitchFamily="18" charset="0"/>
                <a:cs typeface="Times New Roman" panose="02020603050405020304" pitchFamily="18" charset="0"/>
              </a:rPr>
              <a:t>Balaji</a:t>
            </a:r>
            <a:r>
              <a:rPr lang="en-US" dirty="0">
                <a:latin typeface="Times New Roman" panose="02020603050405020304" pitchFamily="18" charset="0"/>
                <a:cs typeface="Times New Roman" panose="02020603050405020304" pitchFamily="18" charset="0"/>
              </a:rPr>
              <a:t>, N., et al. "ANN Based Weather Analysis and Prediction." </a:t>
            </a:r>
            <a:r>
              <a:rPr lang="en-US" i="1" dirty="0">
                <a:latin typeface="Times New Roman" panose="02020603050405020304" pitchFamily="18" charset="0"/>
                <a:cs typeface="Times New Roman" panose="02020603050405020304" pitchFamily="18" charset="0"/>
              </a:rPr>
              <a:t>2022 International Conference on Distributed Computing, VLSI, Electrical Circuits and Robotics (DISCOVER)</a:t>
            </a:r>
            <a:r>
              <a:rPr lang="en-US" dirty="0">
                <a:latin typeface="Times New Roman" panose="02020603050405020304" pitchFamily="18" charset="0"/>
                <a:cs typeface="Times New Roman" panose="02020603050405020304" pitchFamily="18" charset="0"/>
              </a:rPr>
              <a:t>. IEEE, 2022.</a:t>
            </a:r>
          </a:p>
        </p:txBody>
      </p:sp>
      <p:sp>
        <p:nvSpPr>
          <p:cNvPr id="8" name="Slide Number Placeholder 7">
            <a:extLst>
              <a:ext uri="{FF2B5EF4-FFF2-40B4-BE49-F238E27FC236}">
                <a16:creationId xmlns:a16="http://schemas.microsoft.com/office/drawing/2014/main" xmlns="" id="{FBD505A5-3B5F-44B5-9A98-CF0BD9E737F2}"/>
              </a:ext>
            </a:extLst>
          </p:cNvPr>
          <p:cNvSpPr>
            <a:spLocks noGrp="1"/>
          </p:cNvSpPr>
          <p:nvPr>
            <p:ph type="sldNum" sz="quarter" idx="12"/>
          </p:nvPr>
        </p:nvSpPr>
        <p:spPr/>
        <p:txBody>
          <a:bodyPr/>
          <a:lstStyle/>
          <a:p>
            <a:fld id="{5A882AEB-466F-4274-942F-3CDF80EA56C5}" type="slidenum">
              <a:rPr lang="en-US" smtClean="0"/>
              <a:pPr/>
              <a:t>32</a:t>
            </a:fld>
            <a:endParaRPr lang="en-US"/>
          </a:p>
        </p:txBody>
      </p:sp>
      <p:sp>
        <p:nvSpPr>
          <p:cNvPr id="7" name="Rectangle 6">
            <a:extLst>
              <a:ext uri="{FF2B5EF4-FFF2-40B4-BE49-F238E27FC236}">
                <a16:creationId xmlns:a16="http://schemas.microsoft.com/office/drawing/2014/main" xmlns="" id="{69588009-2656-46A5-819A-8CE6FEA8B8E2}"/>
              </a:ext>
            </a:extLst>
          </p:cNvPr>
          <p:cNvSpPr/>
          <p:nvPr/>
        </p:nvSpPr>
        <p:spPr>
          <a:xfrm>
            <a:off x="0" y="6405889"/>
            <a:ext cx="11109656" cy="276999"/>
          </a:xfrm>
          <a:prstGeom prst="rect">
            <a:avLst/>
          </a:prstGeom>
        </p:spPr>
        <p:txBody>
          <a:bodyPr wrap="square">
            <a:spAutoFit/>
          </a:bodyPr>
          <a:lstStyle/>
          <a:p>
            <a:pPr lvl="0" algn="ctr"/>
            <a:r>
              <a:rPr lang="en-US" sz="1200" dirty="0">
                <a:latin typeface="Times New Roman" panose="02020603050405020304" pitchFamily="18" charset="0"/>
                <a:cs typeface="Times New Roman" panose="02020603050405020304" pitchFamily="18" charset="0"/>
              </a:rPr>
              <a:t>Exploring Advanced Models for Time Series-Based Weather Forecasting in Bangladesh: A Comparative Analysis of ARIMA, SARIMA, </a:t>
            </a:r>
            <a:r>
              <a:rPr lang="en-US" sz="1200" dirty="0" err="1">
                <a:latin typeface="Times New Roman" panose="02020603050405020304" pitchFamily="18" charset="0"/>
                <a:cs typeface="Times New Roman" panose="02020603050405020304" pitchFamily="18" charset="0"/>
              </a:rPr>
              <a:t>FbProphet</a:t>
            </a:r>
            <a:r>
              <a:rPr lang="en-US" sz="1200" dirty="0">
                <a:latin typeface="Times New Roman" panose="02020603050405020304" pitchFamily="18" charset="0"/>
                <a:cs typeface="Times New Roman" panose="02020603050405020304" pitchFamily="18" charset="0"/>
              </a:rPr>
              <a:t>, LSTM, and </a:t>
            </a:r>
            <a:r>
              <a:rPr lang="en-US" sz="1200" dirty="0" err="1">
                <a:latin typeface="Times New Roman" panose="02020603050405020304" pitchFamily="18" charset="0"/>
                <a:cs typeface="Times New Roman" panose="02020603050405020304" pitchFamily="18" charset="0"/>
              </a:rPr>
              <a:t>BiLSTM</a:t>
            </a:r>
            <a:r>
              <a:rPr lang="en-US" sz="1200" dirty="0">
                <a:latin typeface="Times New Roman" panose="02020603050405020304" pitchFamily="18" charset="0"/>
                <a:cs typeface="Times New Roman" panose="02020603050405020304" pitchFamily="18" charset="0"/>
              </a:rPr>
              <a:t> Models.</a:t>
            </a:r>
            <a:endParaRPr lang="en-US" sz="1200" b="1" dirty="0">
              <a:latin typeface="Times New Roman" panose="02020603050405020304" pitchFamily="18" charset="0"/>
              <a:cs typeface="Times New Roman" pitchFamily="18" charset="0"/>
            </a:endParaRPr>
          </a:p>
        </p:txBody>
      </p:sp>
    </p:spTree>
    <p:extLst>
      <p:ext uri="{BB962C8B-B14F-4D97-AF65-F5344CB8AC3E}">
        <p14:creationId xmlns:p14="http://schemas.microsoft.com/office/powerpoint/2010/main" xmlns="" val="13779635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7BA5B30F-E3DC-4554-B341-6D38445FABDD}"/>
              </a:ext>
            </a:extLst>
          </p:cNvPr>
          <p:cNvSpPr/>
          <p:nvPr/>
        </p:nvSpPr>
        <p:spPr>
          <a:xfrm>
            <a:off x="1212173" y="477068"/>
            <a:ext cx="9518284" cy="773077"/>
          </a:xfrm>
          <a:prstGeom prst="rect">
            <a:avLst/>
          </a:prstGeom>
          <a:solidFill>
            <a:schemeClr val="bg1">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4000" dirty="0">
                <a:solidFill>
                  <a:schemeClr val="tx1"/>
                </a:solidFill>
                <a:latin typeface="Times New Roman" panose="02020603050405020304" pitchFamily="18" charset="0"/>
                <a:cs typeface="Times New Roman" panose="02020603050405020304" pitchFamily="18" charset="0"/>
              </a:rPr>
              <a:t>References</a:t>
            </a:r>
            <a:endParaRPr lang="en-US" sz="4000" dirty="0">
              <a:solidFill>
                <a:schemeClr val="tx1"/>
              </a:solidFill>
            </a:endParaRPr>
          </a:p>
        </p:txBody>
      </p:sp>
      <p:sp>
        <p:nvSpPr>
          <p:cNvPr id="2" name="Rectangle 1">
            <a:extLst>
              <a:ext uri="{FF2B5EF4-FFF2-40B4-BE49-F238E27FC236}">
                <a16:creationId xmlns:a16="http://schemas.microsoft.com/office/drawing/2014/main" xmlns="" id="{15D40F0E-3723-46AA-8D78-63ACB306D3E6}"/>
              </a:ext>
            </a:extLst>
          </p:cNvPr>
          <p:cNvSpPr/>
          <p:nvPr/>
        </p:nvSpPr>
        <p:spPr>
          <a:xfrm>
            <a:off x="841075" y="1371601"/>
            <a:ext cx="10330132" cy="3416320"/>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[7]Lama, </a:t>
            </a:r>
            <a:r>
              <a:rPr lang="en-US" dirty="0" err="1">
                <a:latin typeface="Times New Roman" panose="02020603050405020304" pitchFamily="18" charset="0"/>
                <a:cs typeface="Times New Roman" panose="02020603050405020304" pitchFamily="18" charset="0"/>
              </a:rPr>
              <a:t>Achal</a:t>
            </a:r>
            <a:r>
              <a:rPr lang="en-US" dirty="0">
                <a:latin typeface="Times New Roman" panose="02020603050405020304" pitchFamily="18" charset="0"/>
                <a:cs typeface="Times New Roman" panose="02020603050405020304" pitchFamily="18" charset="0"/>
              </a:rPr>
              <a:t>, et al. "Forecasting monthly rainfall of Sub-Himalayan region of India using parametric and non-parametric </a:t>
            </a:r>
            <a:r>
              <a:rPr lang="en-US" dirty="0" err="1">
                <a:latin typeface="Times New Roman" panose="02020603050405020304" pitchFamily="18" charset="0"/>
                <a:cs typeface="Times New Roman" panose="02020603050405020304" pitchFamily="18" charset="0"/>
              </a:rPr>
              <a:t>modelling</a:t>
            </a:r>
            <a:r>
              <a:rPr lang="en-US" dirty="0">
                <a:latin typeface="Times New Roman" panose="02020603050405020304" pitchFamily="18" charset="0"/>
                <a:cs typeface="Times New Roman" panose="02020603050405020304" pitchFamily="18" charset="0"/>
              </a:rPr>
              <a:t> approaches." </a:t>
            </a:r>
            <a:r>
              <a:rPr lang="en-US" i="1" dirty="0">
                <a:latin typeface="Times New Roman" panose="02020603050405020304" pitchFamily="18" charset="0"/>
                <a:cs typeface="Times New Roman" panose="02020603050405020304" pitchFamily="18" charset="0"/>
              </a:rPr>
              <a:t>Modeling Earth Systems and Environment</a:t>
            </a:r>
            <a:r>
              <a:rPr lang="en-US" dirty="0">
                <a:latin typeface="Times New Roman" panose="02020603050405020304" pitchFamily="18" charset="0"/>
                <a:cs typeface="Times New Roman" panose="02020603050405020304" pitchFamily="18" charset="0"/>
              </a:rPr>
              <a:t> (2021): 1-9.</a:t>
            </a:r>
          </a:p>
          <a:p>
            <a:pPr algn="just"/>
            <a:r>
              <a:rPr lang="en-US" dirty="0">
                <a:latin typeface="Times New Roman" panose="02020603050405020304" pitchFamily="18" charset="0"/>
                <a:cs typeface="Times New Roman" panose="02020603050405020304" pitchFamily="18" charset="0"/>
              </a:rPr>
              <a:t>[8]G. L. V. Prasad, B. R. </a:t>
            </a:r>
            <a:r>
              <a:rPr lang="en-US" dirty="0" err="1">
                <a:latin typeface="Times New Roman" panose="02020603050405020304" pitchFamily="18" charset="0"/>
                <a:cs typeface="Times New Roman" panose="02020603050405020304" pitchFamily="18" charset="0"/>
              </a:rPr>
              <a:t>Teja</a:t>
            </a:r>
            <a:r>
              <a:rPr lang="en-US" dirty="0">
                <a:latin typeface="Times New Roman" panose="02020603050405020304" pitchFamily="18" charset="0"/>
                <a:cs typeface="Times New Roman" panose="02020603050405020304" pitchFamily="18" charset="0"/>
              </a:rPr>
              <a:t>, T. </a:t>
            </a:r>
            <a:r>
              <a:rPr lang="en-US" dirty="0" err="1">
                <a:latin typeface="Times New Roman" panose="02020603050405020304" pitchFamily="18" charset="0"/>
                <a:cs typeface="Times New Roman" panose="02020603050405020304" pitchFamily="18" charset="0"/>
              </a:rPr>
              <a:t>Haribabu</a:t>
            </a:r>
            <a:r>
              <a:rPr lang="en-US" dirty="0">
                <a:latin typeface="Times New Roman" panose="02020603050405020304" pitchFamily="18" charset="0"/>
                <a:cs typeface="Times New Roman" panose="02020603050405020304" pitchFamily="18" charset="0"/>
              </a:rPr>
              <a:t>, G. N. </a:t>
            </a:r>
            <a:r>
              <a:rPr lang="en-US" dirty="0" err="1">
                <a:latin typeface="Times New Roman" panose="02020603050405020304" pitchFamily="18" charset="0"/>
                <a:cs typeface="Times New Roman" panose="02020603050405020304" pitchFamily="18" charset="0"/>
              </a:rPr>
              <a:t>Pavani</a:t>
            </a:r>
            <a:r>
              <a:rPr lang="en-US" dirty="0">
                <a:latin typeface="Times New Roman" panose="02020603050405020304" pitchFamily="18" charset="0"/>
                <a:cs typeface="Times New Roman" panose="02020603050405020304" pitchFamily="18" charset="0"/>
              </a:rPr>
              <a:t>, D. </a:t>
            </a:r>
            <a:r>
              <a:rPr lang="en-US" dirty="0" err="1">
                <a:latin typeface="Times New Roman" panose="02020603050405020304" pitchFamily="18" charset="0"/>
                <a:cs typeface="Times New Roman" panose="02020603050405020304" pitchFamily="18" charset="0"/>
              </a:rPr>
              <a:t>Karunamma</a:t>
            </a:r>
            <a:r>
              <a:rPr lang="en-US" dirty="0">
                <a:latin typeface="Times New Roman" panose="02020603050405020304" pitchFamily="18" charset="0"/>
                <a:cs typeface="Times New Roman" panose="02020603050405020304" pitchFamily="18" charset="0"/>
              </a:rPr>
              <a:t> and K. </a:t>
            </a:r>
            <a:r>
              <a:rPr lang="en-US" dirty="0" err="1">
                <a:latin typeface="Times New Roman" panose="02020603050405020304" pitchFamily="18" charset="0"/>
                <a:cs typeface="Times New Roman" panose="02020603050405020304" pitchFamily="18" charset="0"/>
              </a:rPr>
              <a:t>Vivek</a:t>
            </a:r>
            <a:r>
              <a:rPr lang="en-US" dirty="0">
                <a:latin typeface="Times New Roman" panose="02020603050405020304" pitchFamily="18" charset="0"/>
                <a:cs typeface="Times New Roman" panose="02020603050405020304" pitchFamily="18" charset="0"/>
              </a:rPr>
              <a:t>, "A Hybrid Time Series Rainfall Prediction Model Using Neural Prophet and LS TM," </a:t>
            </a:r>
            <a:r>
              <a:rPr lang="en-US" i="1" dirty="0">
                <a:latin typeface="Times New Roman" panose="02020603050405020304" pitchFamily="18" charset="0"/>
                <a:cs typeface="Times New Roman" panose="02020603050405020304" pitchFamily="18" charset="0"/>
              </a:rPr>
              <a:t>2023 International Conference on Self Sustainable Artificial Intelligence Systems (ICSSAS)</a:t>
            </a:r>
            <a:r>
              <a:rPr lang="en-US" dirty="0">
                <a:latin typeface="Times New Roman" panose="02020603050405020304" pitchFamily="18" charset="0"/>
                <a:cs typeface="Times New Roman" panose="02020603050405020304" pitchFamily="18" charset="0"/>
              </a:rPr>
              <a:t>, Erode, India, 2023, pp. 1582-1587, </a:t>
            </a:r>
            <a:r>
              <a:rPr lang="en-US" dirty="0" err="1">
                <a:latin typeface="Times New Roman" panose="02020603050405020304" pitchFamily="18" charset="0"/>
                <a:cs typeface="Times New Roman" panose="02020603050405020304" pitchFamily="18" charset="0"/>
              </a:rPr>
              <a:t>doi</a:t>
            </a:r>
            <a:r>
              <a:rPr lang="en-US" dirty="0">
                <a:latin typeface="Times New Roman" panose="02020603050405020304" pitchFamily="18" charset="0"/>
                <a:cs typeface="Times New Roman" panose="02020603050405020304" pitchFamily="18" charset="0"/>
              </a:rPr>
              <a:t>: 10.1109/ICSSAS57918.2023.10331827.</a:t>
            </a:r>
          </a:p>
          <a:p>
            <a:pPr algn="just"/>
            <a:r>
              <a:rPr lang="en-US" dirty="0">
                <a:latin typeface="Times New Roman" panose="02020603050405020304" pitchFamily="18" charset="0"/>
                <a:cs typeface="Times New Roman" panose="02020603050405020304" pitchFamily="18" charset="0"/>
              </a:rPr>
              <a:t>[9] J. </a:t>
            </a:r>
            <a:r>
              <a:rPr lang="en-US" dirty="0" err="1">
                <a:latin typeface="Times New Roman" panose="02020603050405020304" pitchFamily="18" charset="0"/>
                <a:cs typeface="Times New Roman" panose="02020603050405020304" pitchFamily="18" charset="0"/>
              </a:rPr>
              <a:t>Bedi</a:t>
            </a:r>
            <a:r>
              <a:rPr lang="en-US" dirty="0">
                <a:latin typeface="Times New Roman" panose="02020603050405020304" pitchFamily="18" charset="0"/>
                <a:cs typeface="Times New Roman" panose="02020603050405020304" pitchFamily="18" charset="0"/>
              </a:rPr>
              <a:t> and D. </a:t>
            </a:r>
            <a:r>
              <a:rPr lang="en-US" dirty="0" err="1">
                <a:latin typeface="Times New Roman" panose="02020603050405020304" pitchFamily="18" charset="0"/>
                <a:cs typeface="Times New Roman" panose="02020603050405020304" pitchFamily="18" charset="0"/>
              </a:rPr>
              <a:t>Toshniwal</a:t>
            </a:r>
            <a:r>
              <a:rPr lang="en-US" dirty="0">
                <a:latin typeface="Times New Roman" panose="02020603050405020304" pitchFamily="18" charset="0"/>
                <a:cs typeface="Times New Roman" panose="02020603050405020304" pitchFamily="18" charset="0"/>
              </a:rPr>
              <a:t>, "Empirical Mode Decomposition Based Deep Learning for Electricity Demand Forecasting," in IEEE Access, vol. 6, pp. 49144-49156, 2018, </a:t>
            </a:r>
            <a:r>
              <a:rPr lang="en-US" dirty="0" err="1">
                <a:latin typeface="Times New Roman" panose="02020603050405020304" pitchFamily="18" charset="0"/>
                <a:cs typeface="Times New Roman" panose="02020603050405020304" pitchFamily="18" charset="0"/>
              </a:rPr>
              <a:t>doi</a:t>
            </a:r>
            <a:r>
              <a:rPr lang="en-US" dirty="0">
                <a:latin typeface="Times New Roman" panose="02020603050405020304" pitchFamily="18" charset="0"/>
                <a:cs typeface="Times New Roman" panose="02020603050405020304" pitchFamily="18" charset="0"/>
              </a:rPr>
              <a:t>: 10.1109/ACCESS.2018.2867681.</a:t>
            </a:r>
          </a:p>
          <a:p>
            <a:pPr algn="just"/>
            <a:r>
              <a:rPr lang="en-US" dirty="0">
                <a:latin typeface="Times New Roman" panose="02020603050405020304" pitchFamily="18" charset="0"/>
                <a:cs typeface="Times New Roman" panose="02020603050405020304" pitchFamily="18" charset="0"/>
              </a:rPr>
              <a:t>[10] </a:t>
            </a:r>
            <a:r>
              <a:rPr lang="en-US" dirty="0" err="1">
                <a:latin typeface="Times New Roman" panose="02020603050405020304" pitchFamily="18" charset="0"/>
                <a:cs typeface="Times New Roman" panose="02020603050405020304" pitchFamily="18" charset="0"/>
              </a:rPr>
              <a:t>Doulah</a:t>
            </a:r>
            <a:r>
              <a:rPr lang="en-US" dirty="0">
                <a:latin typeface="Times New Roman" panose="02020603050405020304" pitchFamily="18" charset="0"/>
                <a:cs typeface="Times New Roman" panose="02020603050405020304" pitchFamily="18" charset="0"/>
              </a:rPr>
              <a:t>, M. S. "Forecasting Temperatures in Bangladesh: An Application of SARIMA Models." </a:t>
            </a:r>
            <a:r>
              <a:rPr lang="en-US" i="1" dirty="0">
                <a:latin typeface="Times New Roman" panose="02020603050405020304" pitchFamily="18" charset="0"/>
                <a:cs typeface="Times New Roman" panose="02020603050405020304" pitchFamily="18" charset="0"/>
              </a:rPr>
              <a:t>International Journal of Statistics and Mathematics</a:t>
            </a:r>
            <a:r>
              <a:rPr lang="en-US" dirty="0">
                <a:latin typeface="Times New Roman" panose="02020603050405020304" pitchFamily="18" charset="0"/>
                <a:cs typeface="Times New Roman" panose="02020603050405020304" pitchFamily="18" charset="0"/>
              </a:rPr>
              <a:t> 5.1 (2018): 108-18.</a:t>
            </a: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xmlns="" id="{FBD505A5-3B5F-44B5-9A98-CF0BD9E737F2}"/>
              </a:ext>
            </a:extLst>
          </p:cNvPr>
          <p:cNvSpPr>
            <a:spLocks noGrp="1"/>
          </p:cNvSpPr>
          <p:nvPr>
            <p:ph type="sldNum" sz="quarter" idx="12"/>
          </p:nvPr>
        </p:nvSpPr>
        <p:spPr/>
        <p:txBody>
          <a:bodyPr/>
          <a:lstStyle/>
          <a:p>
            <a:fld id="{5A882AEB-466F-4274-942F-3CDF80EA56C5}" type="slidenum">
              <a:rPr lang="en-US" smtClean="0"/>
              <a:pPr/>
              <a:t>33</a:t>
            </a:fld>
            <a:endParaRPr lang="en-US"/>
          </a:p>
        </p:txBody>
      </p:sp>
      <p:sp>
        <p:nvSpPr>
          <p:cNvPr id="7" name="Rectangle 6">
            <a:extLst>
              <a:ext uri="{FF2B5EF4-FFF2-40B4-BE49-F238E27FC236}">
                <a16:creationId xmlns:a16="http://schemas.microsoft.com/office/drawing/2014/main" xmlns="" id="{A3CD6274-BE65-4EEC-8AE6-CAEF73150AA3}"/>
              </a:ext>
            </a:extLst>
          </p:cNvPr>
          <p:cNvSpPr/>
          <p:nvPr/>
        </p:nvSpPr>
        <p:spPr>
          <a:xfrm>
            <a:off x="0" y="6405889"/>
            <a:ext cx="11109656" cy="276999"/>
          </a:xfrm>
          <a:prstGeom prst="rect">
            <a:avLst/>
          </a:prstGeom>
        </p:spPr>
        <p:txBody>
          <a:bodyPr wrap="square">
            <a:spAutoFit/>
          </a:bodyPr>
          <a:lstStyle/>
          <a:p>
            <a:pPr lvl="0" algn="ctr"/>
            <a:r>
              <a:rPr lang="en-US" sz="1200" dirty="0">
                <a:latin typeface="Times New Roman" panose="02020603050405020304" pitchFamily="18" charset="0"/>
                <a:cs typeface="Times New Roman" panose="02020603050405020304" pitchFamily="18" charset="0"/>
              </a:rPr>
              <a:t>Exploring Advanced Models for Time Series-Based Weather Forecasting in Bangladesh: A Comparative Analysis of ARIMA, SARIMA, </a:t>
            </a:r>
            <a:r>
              <a:rPr lang="en-US" sz="1200" dirty="0" err="1">
                <a:latin typeface="Times New Roman" panose="02020603050405020304" pitchFamily="18" charset="0"/>
                <a:cs typeface="Times New Roman" panose="02020603050405020304" pitchFamily="18" charset="0"/>
              </a:rPr>
              <a:t>FbProphet</a:t>
            </a:r>
            <a:r>
              <a:rPr lang="en-US" sz="1200" dirty="0">
                <a:latin typeface="Times New Roman" panose="02020603050405020304" pitchFamily="18" charset="0"/>
                <a:cs typeface="Times New Roman" panose="02020603050405020304" pitchFamily="18" charset="0"/>
              </a:rPr>
              <a:t>, LSTM, and </a:t>
            </a:r>
            <a:r>
              <a:rPr lang="en-US" sz="1200" dirty="0" err="1">
                <a:latin typeface="Times New Roman" panose="02020603050405020304" pitchFamily="18" charset="0"/>
                <a:cs typeface="Times New Roman" panose="02020603050405020304" pitchFamily="18" charset="0"/>
              </a:rPr>
              <a:t>BiLSTM</a:t>
            </a:r>
            <a:r>
              <a:rPr lang="en-US" sz="1200" dirty="0">
                <a:latin typeface="Times New Roman" panose="02020603050405020304" pitchFamily="18" charset="0"/>
                <a:cs typeface="Times New Roman" panose="02020603050405020304" pitchFamily="18" charset="0"/>
              </a:rPr>
              <a:t> Models.</a:t>
            </a:r>
            <a:endParaRPr lang="en-US" sz="1200" b="1" dirty="0">
              <a:latin typeface="Times New Roman" panose="02020603050405020304" pitchFamily="18" charset="0"/>
              <a:cs typeface="Times New Roman" pitchFamily="18" charset="0"/>
            </a:endParaRPr>
          </a:p>
        </p:txBody>
      </p:sp>
    </p:spTree>
    <p:extLst>
      <p:ext uri="{BB962C8B-B14F-4D97-AF65-F5344CB8AC3E}">
        <p14:creationId xmlns:p14="http://schemas.microsoft.com/office/powerpoint/2010/main" xmlns="" val="285328387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15D40F0E-3723-46AA-8D78-63ACB306D3E6}"/>
              </a:ext>
            </a:extLst>
          </p:cNvPr>
          <p:cNvSpPr/>
          <p:nvPr/>
        </p:nvSpPr>
        <p:spPr>
          <a:xfrm>
            <a:off x="841075" y="1371601"/>
            <a:ext cx="10330132" cy="646331"/>
          </a:xfrm>
          <a:prstGeom prst="rect">
            <a:avLst/>
          </a:prstGeom>
        </p:spPr>
        <p:txBody>
          <a:bodyPr wrap="square">
            <a:spAutoFit/>
          </a:bodyPr>
          <a:lstStyle/>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xmlns="" id="{FBD505A5-3B5F-44B5-9A98-CF0BD9E737F2}"/>
              </a:ext>
            </a:extLst>
          </p:cNvPr>
          <p:cNvSpPr>
            <a:spLocks noGrp="1"/>
          </p:cNvSpPr>
          <p:nvPr>
            <p:ph type="sldNum" sz="quarter" idx="12"/>
          </p:nvPr>
        </p:nvSpPr>
        <p:spPr/>
        <p:txBody>
          <a:bodyPr/>
          <a:lstStyle/>
          <a:p>
            <a:fld id="{5A882AEB-466F-4274-942F-3CDF80EA56C5}" type="slidenum">
              <a:rPr lang="en-US" smtClean="0"/>
              <a:pPr/>
              <a:t>34</a:t>
            </a:fld>
            <a:endParaRPr lang="en-US"/>
          </a:p>
        </p:txBody>
      </p:sp>
      <p:sp>
        <p:nvSpPr>
          <p:cNvPr id="7" name="Rectangle 6">
            <a:extLst>
              <a:ext uri="{FF2B5EF4-FFF2-40B4-BE49-F238E27FC236}">
                <a16:creationId xmlns:a16="http://schemas.microsoft.com/office/drawing/2014/main" xmlns="" id="{A3CD6274-BE65-4EEC-8AE6-CAEF73150AA3}"/>
              </a:ext>
            </a:extLst>
          </p:cNvPr>
          <p:cNvSpPr/>
          <p:nvPr/>
        </p:nvSpPr>
        <p:spPr>
          <a:xfrm>
            <a:off x="0" y="6405889"/>
            <a:ext cx="11109656" cy="276999"/>
          </a:xfrm>
          <a:prstGeom prst="rect">
            <a:avLst/>
          </a:prstGeom>
        </p:spPr>
        <p:txBody>
          <a:bodyPr wrap="square">
            <a:spAutoFit/>
          </a:bodyPr>
          <a:lstStyle/>
          <a:p>
            <a:pPr lvl="0" algn="ctr"/>
            <a:r>
              <a:rPr lang="en-US" sz="1200" dirty="0">
                <a:latin typeface="Times New Roman" panose="02020603050405020304" pitchFamily="18" charset="0"/>
                <a:cs typeface="Times New Roman" panose="02020603050405020304" pitchFamily="18" charset="0"/>
              </a:rPr>
              <a:t>Exploring Advanced Models for Time Series-Based Weather Forecasting in Bangladesh: A Comparative Analysis of ARIMA, SARIMA, </a:t>
            </a:r>
            <a:r>
              <a:rPr lang="en-US" sz="1200" dirty="0" err="1">
                <a:latin typeface="Times New Roman" panose="02020603050405020304" pitchFamily="18" charset="0"/>
                <a:cs typeface="Times New Roman" panose="02020603050405020304" pitchFamily="18" charset="0"/>
              </a:rPr>
              <a:t>FbProphet</a:t>
            </a:r>
            <a:r>
              <a:rPr lang="en-US" sz="1200" dirty="0">
                <a:latin typeface="Times New Roman" panose="02020603050405020304" pitchFamily="18" charset="0"/>
                <a:cs typeface="Times New Roman" panose="02020603050405020304" pitchFamily="18" charset="0"/>
              </a:rPr>
              <a:t>, LSTM, and </a:t>
            </a:r>
            <a:r>
              <a:rPr lang="en-US" sz="1200" dirty="0" err="1">
                <a:latin typeface="Times New Roman" panose="02020603050405020304" pitchFamily="18" charset="0"/>
                <a:cs typeface="Times New Roman" panose="02020603050405020304" pitchFamily="18" charset="0"/>
              </a:rPr>
              <a:t>BiLSTM</a:t>
            </a:r>
            <a:r>
              <a:rPr lang="en-US" sz="1200" dirty="0">
                <a:latin typeface="Times New Roman" panose="02020603050405020304" pitchFamily="18" charset="0"/>
                <a:cs typeface="Times New Roman" panose="02020603050405020304" pitchFamily="18" charset="0"/>
              </a:rPr>
              <a:t> Models.</a:t>
            </a:r>
            <a:endParaRPr lang="en-US" sz="1200" b="1" dirty="0">
              <a:latin typeface="Times New Roman" panose="02020603050405020304" pitchFamily="18" charset="0"/>
              <a:cs typeface="Times New Roman" pitchFamily="18" charset="0"/>
            </a:endParaRPr>
          </a:p>
        </p:txBody>
      </p:sp>
      <p:pic>
        <p:nvPicPr>
          <p:cNvPr id="9" name="Picture 8" descr="360_F_291522205_XkrmS421FjSGTMRdTrqFZPxDY19VxpmL.jpg"/>
          <p:cNvPicPr>
            <a:picLocks noChangeAspect="1"/>
          </p:cNvPicPr>
          <p:nvPr/>
        </p:nvPicPr>
        <p:blipFill>
          <a:blip r:embed="rId2"/>
          <a:stretch>
            <a:fillRect/>
          </a:stretch>
        </p:blipFill>
        <p:spPr>
          <a:xfrm>
            <a:off x="2665113" y="1681874"/>
            <a:ext cx="7188185" cy="3058802"/>
          </a:xfrm>
          <a:prstGeom prst="rect">
            <a:avLst/>
          </a:prstGeom>
        </p:spPr>
      </p:pic>
    </p:spTree>
    <p:extLst>
      <p:ext uri="{BB962C8B-B14F-4D97-AF65-F5344CB8AC3E}">
        <p14:creationId xmlns:p14="http://schemas.microsoft.com/office/powerpoint/2010/main" xmlns="" val="28532838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715C3AE2-1ABA-4BB2-907B-02F82BC9D634}"/>
              </a:ext>
            </a:extLst>
          </p:cNvPr>
          <p:cNvSpPr/>
          <p:nvPr/>
        </p:nvSpPr>
        <p:spPr>
          <a:xfrm>
            <a:off x="1423621" y="352228"/>
            <a:ext cx="9621643" cy="762760"/>
          </a:xfrm>
          <a:prstGeom prst="rect">
            <a:avLst/>
          </a:prstGeom>
          <a:solidFill>
            <a:schemeClr val="bg1">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A3CAB072-F738-4F88-A1D5-15675F81E5BB}"/>
              </a:ext>
            </a:extLst>
          </p:cNvPr>
          <p:cNvSpPr/>
          <p:nvPr/>
        </p:nvSpPr>
        <p:spPr>
          <a:xfrm>
            <a:off x="1423621" y="359449"/>
            <a:ext cx="9621643" cy="707886"/>
          </a:xfrm>
          <a:prstGeom prst="rect">
            <a:avLst/>
          </a:prstGeom>
        </p:spPr>
        <p:txBody>
          <a:bodyPr wrap="square">
            <a:spAutoFit/>
          </a:bodyPr>
          <a:lstStyle/>
          <a:p>
            <a:pPr algn="ctr"/>
            <a:r>
              <a:rPr lang="en-US" sz="4000" dirty="0">
                <a:latin typeface="Times New Roman" panose="02020603050405020304" pitchFamily="18" charset="0"/>
                <a:cs typeface="Times New Roman" panose="02020603050405020304" pitchFamily="18" charset="0"/>
              </a:rPr>
              <a:t>Introduction</a:t>
            </a:r>
          </a:p>
        </p:txBody>
      </p:sp>
      <p:sp>
        <p:nvSpPr>
          <p:cNvPr id="10" name="Rectangle 9">
            <a:extLst>
              <a:ext uri="{FF2B5EF4-FFF2-40B4-BE49-F238E27FC236}">
                <a16:creationId xmlns:a16="http://schemas.microsoft.com/office/drawing/2014/main" xmlns="" id="{04318EF3-1E26-4000-ABCE-17FB217EE00A}"/>
              </a:ext>
            </a:extLst>
          </p:cNvPr>
          <p:cNvSpPr/>
          <p:nvPr/>
        </p:nvSpPr>
        <p:spPr>
          <a:xfrm>
            <a:off x="956983" y="5022025"/>
            <a:ext cx="10278034" cy="880369"/>
          </a:xfrm>
          <a:prstGeom prst="rect">
            <a:avLst/>
          </a:prstGeom>
          <a:ln>
            <a:solidFill>
              <a:srgbClr val="92D050"/>
            </a:solidFill>
          </a:ln>
        </p:spPr>
        <p:txBody>
          <a:bodyPr wrap="square">
            <a:spAutoFit/>
          </a:bodyPr>
          <a:lstStyle/>
          <a:p>
            <a:pPr marL="285750" indent="-285750" algn="just">
              <a:lnSpc>
                <a:spcPct val="150000"/>
              </a:lnSpc>
              <a:buFont typeface="Wingdings" panose="05000000000000000000" pitchFamily="2" charset="2"/>
              <a:buChar char="q"/>
            </a:pPr>
            <a:r>
              <a:rPr lang="en-US" dirty="0"/>
              <a:t>The transformation of desert regions into lush green places, such as Saudi Arabia, is indicative of changing climate trends.</a:t>
            </a:r>
          </a:p>
        </p:txBody>
      </p:sp>
      <p:sp>
        <p:nvSpPr>
          <p:cNvPr id="7" name="Slide Number Placeholder 6">
            <a:extLst>
              <a:ext uri="{FF2B5EF4-FFF2-40B4-BE49-F238E27FC236}">
                <a16:creationId xmlns:a16="http://schemas.microsoft.com/office/drawing/2014/main" xmlns="" id="{D76790FF-E8A7-44D8-9707-7AAD4B3C5399}"/>
              </a:ext>
            </a:extLst>
          </p:cNvPr>
          <p:cNvSpPr>
            <a:spLocks noGrp="1"/>
          </p:cNvSpPr>
          <p:nvPr>
            <p:ph type="sldNum" sz="quarter" idx="12"/>
          </p:nvPr>
        </p:nvSpPr>
        <p:spPr/>
        <p:txBody>
          <a:bodyPr/>
          <a:lstStyle/>
          <a:p>
            <a:fld id="{5A882AEB-466F-4274-942F-3CDF80EA56C5}" type="slidenum">
              <a:rPr lang="en-US" smtClean="0"/>
              <a:pPr/>
              <a:t>4</a:t>
            </a:fld>
            <a:endParaRPr lang="en-US"/>
          </a:p>
        </p:txBody>
      </p:sp>
      <p:sp>
        <p:nvSpPr>
          <p:cNvPr id="17" name="TextBox 16">
            <a:extLst>
              <a:ext uri="{FF2B5EF4-FFF2-40B4-BE49-F238E27FC236}">
                <a16:creationId xmlns:a16="http://schemas.microsoft.com/office/drawing/2014/main" xmlns="" id="{38CC045B-4F68-4414-A541-090B12008AAA}"/>
              </a:ext>
            </a:extLst>
          </p:cNvPr>
          <p:cNvSpPr txBox="1"/>
          <p:nvPr/>
        </p:nvSpPr>
        <p:spPr>
          <a:xfrm>
            <a:off x="4039188" y="4436585"/>
            <a:ext cx="4465558" cy="369332"/>
          </a:xfrm>
          <a:prstGeom prst="rect">
            <a:avLst/>
          </a:prstGeom>
          <a:noFill/>
          <a:ln>
            <a:solidFill>
              <a:srgbClr val="92D050"/>
            </a:solidFill>
          </a:ln>
        </p:spPr>
        <p:txBody>
          <a:bodyPr wrap="square" rtlCol="0">
            <a:spAutoFit/>
          </a:bodyPr>
          <a:lstStyle/>
          <a:p>
            <a:pPr algn="ctr"/>
            <a:r>
              <a:rPr lang="en-US" dirty="0"/>
              <a:t>Figure: Saudi Arabia turning green</a:t>
            </a:r>
          </a:p>
        </p:txBody>
      </p:sp>
      <p:sp>
        <p:nvSpPr>
          <p:cNvPr id="12" name="Rectangle 11">
            <a:extLst>
              <a:ext uri="{FF2B5EF4-FFF2-40B4-BE49-F238E27FC236}">
                <a16:creationId xmlns:a16="http://schemas.microsoft.com/office/drawing/2014/main" xmlns="" id="{44456AB3-D03D-42F9-9365-B09F04D88B37}"/>
              </a:ext>
            </a:extLst>
          </p:cNvPr>
          <p:cNvSpPr/>
          <p:nvPr/>
        </p:nvSpPr>
        <p:spPr>
          <a:xfrm>
            <a:off x="0" y="6405889"/>
            <a:ext cx="11109656" cy="276999"/>
          </a:xfrm>
          <a:prstGeom prst="rect">
            <a:avLst/>
          </a:prstGeom>
        </p:spPr>
        <p:txBody>
          <a:bodyPr wrap="square">
            <a:spAutoFit/>
          </a:bodyPr>
          <a:lstStyle/>
          <a:p>
            <a:pPr lvl="0" algn="ctr"/>
            <a:r>
              <a:rPr lang="en-US" sz="1200" dirty="0">
                <a:latin typeface="Times New Roman" panose="02020603050405020304" pitchFamily="18" charset="0"/>
                <a:cs typeface="Times New Roman" panose="02020603050405020304" pitchFamily="18" charset="0"/>
              </a:rPr>
              <a:t>Exploring Advanced Models for Time Series-Based Weather Forecasting in Bangladesh: A Comparative Analysis of ARIMA, SARIMA, </a:t>
            </a:r>
            <a:r>
              <a:rPr lang="en-US" sz="1200" dirty="0" err="1">
                <a:latin typeface="Times New Roman" panose="02020603050405020304" pitchFamily="18" charset="0"/>
                <a:cs typeface="Times New Roman" panose="02020603050405020304" pitchFamily="18" charset="0"/>
              </a:rPr>
              <a:t>FbProphet</a:t>
            </a:r>
            <a:r>
              <a:rPr lang="en-US" sz="1200" dirty="0">
                <a:latin typeface="Times New Roman" panose="02020603050405020304" pitchFamily="18" charset="0"/>
                <a:cs typeface="Times New Roman" panose="02020603050405020304" pitchFamily="18" charset="0"/>
              </a:rPr>
              <a:t>, LSTM, and </a:t>
            </a:r>
            <a:r>
              <a:rPr lang="en-US" sz="1200" dirty="0" err="1">
                <a:latin typeface="Times New Roman" panose="02020603050405020304" pitchFamily="18" charset="0"/>
                <a:cs typeface="Times New Roman" panose="02020603050405020304" pitchFamily="18" charset="0"/>
              </a:rPr>
              <a:t>BiLSTM</a:t>
            </a:r>
            <a:r>
              <a:rPr lang="en-US" sz="1200" dirty="0">
                <a:latin typeface="Times New Roman" panose="02020603050405020304" pitchFamily="18" charset="0"/>
                <a:cs typeface="Times New Roman" panose="02020603050405020304" pitchFamily="18" charset="0"/>
              </a:rPr>
              <a:t> Models.</a:t>
            </a:r>
            <a:endParaRPr lang="en-US" sz="1200" b="1" dirty="0">
              <a:latin typeface="Times New Roman" panose="02020603050405020304" pitchFamily="18" charset="0"/>
              <a:cs typeface="Times New Roman" pitchFamily="18" charset="0"/>
            </a:endParaRPr>
          </a:p>
        </p:txBody>
      </p:sp>
      <p:pic>
        <p:nvPicPr>
          <p:cNvPr id="15" name="Picture 14" descr="maxresdefault (1).png"/>
          <p:cNvPicPr>
            <a:picLocks noChangeAspect="1"/>
          </p:cNvPicPr>
          <p:nvPr/>
        </p:nvPicPr>
        <p:blipFill>
          <a:blip r:embed="rId2"/>
          <a:stretch>
            <a:fillRect/>
          </a:stretch>
        </p:blipFill>
        <p:spPr>
          <a:xfrm>
            <a:off x="1756915" y="1480508"/>
            <a:ext cx="4928557" cy="2772314"/>
          </a:xfrm>
          <a:prstGeom prst="rect">
            <a:avLst/>
          </a:prstGeom>
        </p:spPr>
      </p:pic>
      <p:pic>
        <p:nvPicPr>
          <p:cNvPr id="16" name="Picture 2" descr="A historical scene from space.. The lands of Makkah, Jeddah and Madinah  turned into green areas after a succession of rainy conditions |  ArabiaWeather | ArabiaWeather">
            <a:extLst>
              <a:ext uri="{FF2B5EF4-FFF2-40B4-BE49-F238E27FC236}">
                <a16:creationId xmlns:a16="http://schemas.microsoft.com/office/drawing/2014/main" xmlns="" id="{4B247D95-954B-47DF-ACFA-F32689E87D30}"/>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001244" y="1544129"/>
            <a:ext cx="3908368" cy="247578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917302062"/>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715C3AE2-1ABA-4BB2-907B-02F82BC9D634}"/>
              </a:ext>
            </a:extLst>
          </p:cNvPr>
          <p:cNvSpPr/>
          <p:nvPr/>
        </p:nvSpPr>
        <p:spPr>
          <a:xfrm>
            <a:off x="1423621" y="352228"/>
            <a:ext cx="9621643" cy="762760"/>
          </a:xfrm>
          <a:prstGeom prst="rect">
            <a:avLst/>
          </a:prstGeom>
          <a:solidFill>
            <a:schemeClr val="bg1">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A3CAB072-F738-4F88-A1D5-15675F81E5BB}"/>
              </a:ext>
            </a:extLst>
          </p:cNvPr>
          <p:cNvSpPr/>
          <p:nvPr/>
        </p:nvSpPr>
        <p:spPr>
          <a:xfrm>
            <a:off x="4468124" y="359449"/>
            <a:ext cx="2722220" cy="707886"/>
          </a:xfrm>
          <a:prstGeom prst="rect">
            <a:avLst/>
          </a:prstGeom>
        </p:spPr>
        <p:txBody>
          <a:bodyPr wrap="none">
            <a:spAutoFit/>
          </a:bodyPr>
          <a:lstStyle/>
          <a:p>
            <a:r>
              <a:rPr lang="en-US" sz="4000" dirty="0">
                <a:latin typeface="Times New Roman" panose="02020603050405020304" pitchFamily="18" charset="0"/>
                <a:cs typeface="Times New Roman" panose="02020603050405020304" pitchFamily="18" charset="0"/>
              </a:rPr>
              <a:t>Introduction</a:t>
            </a:r>
          </a:p>
        </p:txBody>
      </p:sp>
      <p:sp>
        <p:nvSpPr>
          <p:cNvPr id="10" name="Rectangle 9">
            <a:extLst>
              <a:ext uri="{FF2B5EF4-FFF2-40B4-BE49-F238E27FC236}">
                <a16:creationId xmlns:a16="http://schemas.microsoft.com/office/drawing/2014/main" xmlns="" id="{04318EF3-1E26-4000-ABCE-17FB217EE00A}"/>
              </a:ext>
            </a:extLst>
          </p:cNvPr>
          <p:cNvSpPr/>
          <p:nvPr/>
        </p:nvSpPr>
        <p:spPr>
          <a:xfrm>
            <a:off x="1095425" y="4494327"/>
            <a:ext cx="10278034" cy="1294393"/>
          </a:xfrm>
          <a:prstGeom prst="rect">
            <a:avLst/>
          </a:prstGeom>
          <a:ln>
            <a:solidFill>
              <a:srgbClr val="92D050"/>
            </a:solidFill>
          </a:ln>
        </p:spPr>
        <p:txBody>
          <a:bodyPr wrap="square">
            <a:spAutoFit/>
          </a:bodyPr>
          <a:lstStyle/>
          <a:p>
            <a:pPr marL="285750" indent="-285750" algn="just">
              <a:lnSpc>
                <a:spcPct val="150000"/>
              </a:lnSpc>
              <a:buFont typeface="Wingdings" panose="05000000000000000000" pitchFamily="2" charset="2"/>
              <a:buChar char="q"/>
            </a:pPr>
            <a:r>
              <a:rPr lang="en-US" dirty="0"/>
              <a:t>As Bangladesh suffers desertification, accurate weather forecasting is critical. Accurate projections are critical in directing adaptation strategies and reducing the negative impacts on agricultural and water resources, underscoring their critical importance.</a:t>
            </a:r>
            <a:endParaRPr lang="en-US"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xmlns="" id="{D76790FF-E8A7-44D8-9707-7AAD4B3C5399}"/>
              </a:ext>
            </a:extLst>
          </p:cNvPr>
          <p:cNvSpPr>
            <a:spLocks noGrp="1"/>
          </p:cNvSpPr>
          <p:nvPr>
            <p:ph type="sldNum" sz="quarter" idx="12"/>
          </p:nvPr>
        </p:nvSpPr>
        <p:spPr/>
        <p:txBody>
          <a:bodyPr/>
          <a:lstStyle/>
          <a:p>
            <a:fld id="{5A882AEB-466F-4274-942F-3CDF80EA56C5}" type="slidenum">
              <a:rPr lang="en-US" smtClean="0"/>
              <a:pPr/>
              <a:t>5</a:t>
            </a:fld>
            <a:endParaRPr lang="en-US"/>
          </a:p>
        </p:txBody>
      </p:sp>
      <p:pic>
        <p:nvPicPr>
          <p:cNvPr id="15" name="Picture 14">
            <a:extLst>
              <a:ext uri="{FF2B5EF4-FFF2-40B4-BE49-F238E27FC236}">
                <a16:creationId xmlns:a16="http://schemas.microsoft.com/office/drawing/2014/main" xmlns="" id="{3A80B715-41C7-4C51-92E6-7E91E2240D40}"/>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994137" y="1299902"/>
            <a:ext cx="3773293" cy="2278126"/>
          </a:xfrm>
          <a:prstGeom prst="rect">
            <a:avLst/>
          </a:prstGeom>
        </p:spPr>
      </p:pic>
      <p:sp>
        <p:nvSpPr>
          <p:cNvPr id="18" name="TextBox 17">
            <a:extLst>
              <a:ext uri="{FF2B5EF4-FFF2-40B4-BE49-F238E27FC236}">
                <a16:creationId xmlns:a16="http://schemas.microsoft.com/office/drawing/2014/main" xmlns="" id="{951D189A-BA4A-4DAE-9BB1-56F46410510B}"/>
              </a:ext>
            </a:extLst>
          </p:cNvPr>
          <p:cNvSpPr txBox="1"/>
          <p:nvPr/>
        </p:nvSpPr>
        <p:spPr>
          <a:xfrm>
            <a:off x="3605542" y="3889211"/>
            <a:ext cx="5257800" cy="369332"/>
          </a:xfrm>
          <a:prstGeom prst="rect">
            <a:avLst/>
          </a:prstGeom>
          <a:noFill/>
          <a:ln>
            <a:solidFill>
              <a:srgbClr val="92D050"/>
            </a:solidFill>
          </a:ln>
        </p:spPr>
        <p:txBody>
          <a:bodyPr wrap="square" rtlCol="0">
            <a:spAutoFit/>
          </a:bodyPr>
          <a:lstStyle/>
          <a:p>
            <a:pPr algn="ctr"/>
            <a:r>
              <a:rPr lang="en-US" dirty="0"/>
              <a:t>Figure: Bangladesh turning into  desert</a:t>
            </a:r>
          </a:p>
        </p:txBody>
      </p:sp>
      <p:pic>
        <p:nvPicPr>
          <p:cNvPr id="11266" name="Picture 2" descr="Dharla River turns into canal - The Business Post">
            <a:extLst>
              <a:ext uri="{FF2B5EF4-FFF2-40B4-BE49-F238E27FC236}">
                <a16:creationId xmlns:a16="http://schemas.microsoft.com/office/drawing/2014/main" xmlns="" id="{58F861BD-6E53-45C1-AFFC-6BF6A84DDED2}"/>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853695" y="1453716"/>
            <a:ext cx="3773293" cy="2155494"/>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Rectangle 11">
            <a:extLst>
              <a:ext uri="{FF2B5EF4-FFF2-40B4-BE49-F238E27FC236}">
                <a16:creationId xmlns:a16="http://schemas.microsoft.com/office/drawing/2014/main" xmlns="" id="{0A24EED6-5C45-4E6F-AFE6-849CC07B48C2}"/>
              </a:ext>
            </a:extLst>
          </p:cNvPr>
          <p:cNvSpPr/>
          <p:nvPr/>
        </p:nvSpPr>
        <p:spPr>
          <a:xfrm>
            <a:off x="0" y="6405889"/>
            <a:ext cx="11109656" cy="276999"/>
          </a:xfrm>
          <a:prstGeom prst="rect">
            <a:avLst/>
          </a:prstGeom>
        </p:spPr>
        <p:txBody>
          <a:bodyPr wrap="square">
            <a:spAutoFit/>
          </a:bodyPr>
          <a:lstStyle/>
          <a:p>
            <a:pPr lvl="0" algn="ctr"/>
            <a:r>
              <a:rPr lang="en-US" sz="1200" dirty="0">
                <a:latin typeface="Times New Roman" panose="02020603050405020304" pitchFamily="18" charset="0"/>
                <a:cs typeface="Times New Roman" panose="02020603050405020304" pitchFamily="18" charset="0"/>
              </a:rPr>
              <a:t>Exploring Advanced Models for Time Series-Based Weather Forecasting in Bangladesh: A Comparative Analysis of ARIMA, SARIMA, </a:t>
            </a:r>
            <a:r>
              <a:rPr lang="en-US" sz="1200" dirty="0" err="1">
                <a:latin typeface="Times New Roman" panose="02020603050405020304" pitchFamily="18" charset="0"/>
                <a:cs typeface="Times New Roman" panose="02020603050405020304" pitchFamily="18" charset="0"/>
              </a:rPr>
              <a:t>FbProphet</a:t>
            </a:r>
            <a:r>
              <a:rPr lang="en-US" sz="1200" dirty="0">
                <a:latin typeface="Times New Roman" panose="02020603050405020304" pitchFamily="18" charset="0"/>
                <a:cs typeface="Times New Roman" panose="02020603050405020304" pitchFamily="18" charset="0"/>
              </a:rPr>
              <a:t>, LSTM, and </a:t>
            </a:r>
            <a:r>
              <a:rPr lang="en-US" sz="1200" dirty="0" err="1">
                <a:latin typeface="Times New Roman" panose="02020603050405020304" pitchFamily="18" charset="0"/>
                <a:cs typeface="Times New Roman" panose="02020603050405020304" pitchFamily="18" charset="0"/>
              </a:rPr>
              <a:t>BiLSTM</a:t>
            </a:r>
            <a:r>
              <a:rPr lang="en-US" sz="1200" dirty="0">
                <a:latin typeface="Times New Roman" panose="02020603050405020304" pitchFamily="18" charset="0"/>
                <a:cs typeface="Times New Roman" panose="02020603050405020304" pitchFamily="18" charset="0"/>
              </a:rPr>
              <a:t> Models.</a:t>
            </a:r>
            <a:endParaRPr lang="en-US" sz="1200" b="1" dirty="0">
              <a:latin typeface="Times New Roman" panose="02020603050405020304" pitchFamily="18" charset="0"/>
              <a:cs typeface="Times New Roman" pitchFamily="18" charset="0"/>
            </a:endParaRPr>
          </a:p>
        </p:txBody>
      </p:sp>
    </p:spTree>
    <p:extLst>
      <p:ext uri="{BB962C8B-B14F-4D97-AF65-F5344CB8AC3E}">
        <p14:creationId xmlns:p14="http://schemas.microsoft.com/office/powerpoint/2010/main" xmlns="" val="340345861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2DF237BD-601C-46BF-A844-81412EADD9CB}"/>
              </a:ext>
            </a:extLst>
          </p:cNvPr>
          <p:cNvSpPr/>
          <p:nvPr/>
        </p:nvSpPr>
        <p:spPr>
          <a:xfrm>
            <a:off x="1488013" y="265416"/>
            <a:ext cx="9621643" cy="762760"/>
          </a:xfrm>
          <a:prstGeom prst="rect">
            <a:avLst/>
          </a:prstGeom>
          <a:solidFill>
            <a:schemeClr val="bg1">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xmlns="" id="{C55E3DCF-99FC-4869-AA23-3B909C5951F9}"/>
              </a:ext>
            </a:extLst>
          </p:cNvPr>
          <p:cNvSpPr txBox="1">
            <a:spLocks/>
          </p:cNvSpPr>
          <p:nvPr/>
        </p:nvSpPr>
        <p:spPr>
          <a:xfrm>
            <a:off x="2459078" y="1423359"/>
            <a:ext cx="7024474" cy="496053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solidFill>
                <a:schemeClr val="accent1">
                  <a:lumMod val="75000"/>
                </a:schemeClr>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800" dirty="0">
              <a:solidFill>
                <a:schemeClr val="accent1">
                  <a:lumMod val="75000"/>
                </a:schemeClr>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8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xmlns="" id="{5CB7331E-4CAE-492F-B0D5-06503C8AAEB3}"/>
              </a:ext>
            </a:extLst>
          </p:cNvPr>
          <p:cNvSpPr>
            <a:spLocks noGrp="1"/>
          </p:cNvSpPr>
          <p:nvPr>
            <p:ph type="title"/>
          </p:nvPr>
        </p:nvSpPr>
        <p:spPr>
          <a:xfrm>
            <a:off x="4442605" y="176898"/>
            <a:ext cx="3038262" cy="957048"/>
          </a:xfrm>
        </p:spPr>
        <p:txBody>
          <a:bodyPr>
            <a:normAutofit/>
          </a:bodyPr>
          <a:lstStyle/>
          <a:p>
            <a:r>
              <a:rPr lang="en-US" sz="4000" dirty="0">
                <a:latin typeface="Times New Roman" panose="02020603050405020304" pitchFamily="18" charset="0"/>
                <a:cs typeface="Times New Roman" panose="02020603050405020304" pitchFamily="18" charset="0"/>
              </a:rPr>
              <a:t>  Application</a:t>
            </a:r>
          </a:p>
        </p:txBody>
      </p:sp>
      <p:sp>
        <p:nvSpPr>
          <p:cNvPr id="10" name="Slide Number Placeholder 9">
            <a:extLst>
              <a:ext uri="{FF2B5EF4-FFF2-40B4-BE49-F238E27FC236}">
                <a16:creationId xmlns:a16="http://schemas.microsoft.com/office/drawing/2014/main" xmlns="" id="{5072A014-0148-4ACE-B9E9-E0A7D3AE7631}"/>
              </a:ext>
            </a:extLst>
          </p:cNvPr>
          <p:cNvSpPr>
            <a:spLocks noGrp="1"/>
          </p:cNvSpPr>
          <p:nvPr>
            <p:ph type="sldNum" sz="quarter" idx="12"/>
          </p:nvPr>
        </p:nvSpPr>
        <p:spPr/>
        <p:txBody>
          <a:bodyPr/>
          <a:lstStyle/>
          <a:p>
            <a:fld id="{5A882AEB-466F-4274-942F-3CDF80EA56C5}" type="slidenum">
              <a:rPr lang="en-US" smtClean="0"/>
              <a:pPr/>
              <a:t>6</a:t>
            </a:fld>
            <a:endParaRPr lang="en-US"/>
          </a:p>
        </p:txBody>
      </p:sp>
      <p:sp>
        <p:nvSpPr>
          <p:cNvPr id="7" name="TextBox 6"/>
          <p:cNvSpPr txBox="1"/>
          <p:nvPr/>
        </p:nvSpPr>
        <p:spPr>
          <a:xfrm>
            <a:off x="1823624" y="1361632"/>
            <a:ext cx="9095388" cy="3349956"/>
          </a:xfrm>
          <a:prstGeom prst="rect">
            <a:avLst/>
          </a:prstGeom>
          <a:noFill/>
        </p:spPr>
        <p:txBody>
          <a:bodyPr wrap="square" rtlCol="0">
            <a:spAutoFit/>
          </a:bodyPr>
          <a:lstStyle/>
          <a:p>
            <a:pPr marL="457200" indent="-457200">
              <a:lnSpc>
                <a:spcPct val="150000"/>
              </a:lnSpc>
              <a:buFont typeface="+mj-lt"/>
              <a:buAutoNum type="arabicPeriod"/>
            </a:pPr>
            <a:r>
              <a:rPr lang="en-US" sz="2400" dirty="0">
                <a:latin typeface="Times New Roman" pitchFamily="18" charset="0"/>
                <a:cs typeface="Times New Roman" pitchFamily="18" charset="0"/>
              </a:rPr>
              <a:t>Optimized Agriculture Planning</a:t>
            </a:r>
          </a:p>
          <a:p>
            <a:pPr marL="457200" indent="-457200">
              <a:lnSpc>
                <a:spcPct val="150000"/>
              </a:lnSpc>
              <a:buFont typeface="+mj-lt"/>
              <a:buAutoNum type="arabicPeriod"/>
            </a:pPr>
            <a:r>
              <a:rPr lang="en-US" sz="2400" dirty="0">
                <a:latin typeface="Times New Roman" pitchFamily="18" charset="0"/>
                <a:cs typeface="Times New Roman" pitchFamily="18" charset="0"/>
              </a:rPr>
              <a:t>Efficient Water Resource Management</a:t>
            </a:r>
          </a:p>
          <a:p>
            <a:pPr marL="457200" indent="-457200">
              <a:lnSpc>
                <a:spcPct val="150000"/>
              </a:lnSpc>
              <a:buFont typeface="+mj-lt"/>
              <a:buAutoNum type="arabicPeriod"/>
            </a:pPr>
            <a:r>
              <a:rPr lang="en-US" sz="2400" dirty="0">
                <a:latin typeface="Times New Roman" pitchFamily="18" charset="0"/>
                <a:cs typeface="Times New Roman" pitchFamily="18" charset="0"/>
              </a:rPr>
              <a:t>Enhanced Public Health Planning</a:t>
            </a:r>
          </a:p>
          <a:p>
            <a:pPr marL="457200" indent="-457200">
              <a:lnSpc>
                <a:spcPct val="150000"/>
              </a:lnSpc>
              <a:buFont typeface="+mj-lt"/>
              <a:buAutoNum type="arabicPeriod"/>
            </a:pPr>
            <a:r>
              <a:rPr lang="en-US" sz="2400" dirty="0">
                <a:latin typeface="Times New Roman" pitchFamily="18" charset="0"/>
                <a:cs typeface="Times New Roman" pitchFamily="18" charset="0"/>
              </a:rPr>
              <a:t>Resilient Infrastructure Design</a:t>
            </a:r>
          </a:p>
          <a:p>
            <a:pPr marL="457200" indent="-457200">
              <a:lnSpc>
                <a:spcPct val="150000"/>
              </a:lnSpc>
              <a:buFont typeface="+mj-lt"/>
              <a:buAutoNum type="arabicPeriod"/>
            </a:pPr>
            <a:r>
              <a:rPr lang="en-US" sz="2400" dirty="0">
                <a:latin typeface="Times New Roman" pitchFamily="18" charset="0"/>
                <a:cs typeface="Times New Roman" pitchFamily="18" charset="0"/>
              </a:rPr>
              <a:t>Travel Planning</a:t>
            </a:r>
          </a:p>
          <a:p>
            <a:pPr marL="457200" indent="-457200">
              <a:lnSpc>
                <a:spcPct val="150000"/>
              </a:lnSpc>
              <a:buFont typeface="+mj-lt"/>
              <a:buAutoNum type="arabicPeriod"/>
            </a:pPr>
            <a:r>
              <a:rPr lang="en-US" sz="2400" dirty="0">
                <a:latin typeface="Times New Roman" pitchFamily="18" charset="0"/>
                <a:cs typeface="Times New Roman" pitchFamily="18" charset="0"/>
              </a:rPr>
              <a:t>Effective Disaster Preparedness</a:t>
            </a:r>
          </a:p>
        </p:txBody>
      </p:sp>
      <p:sp>
        <p:nvSpPr>
          <p:cNvPr id="9" name="Rectangle 8">
            <a:extLst>
              <a:ext uri="{FF2B5EF4-FFF2-40B4-BE49-F238E27FC236}">
                <a16:creationId xmlns:a16="http://schemas.microsoft.com/office/drawing/2014/main" xmlns="" id="{4839A783-B85E-4CBA-AB20-97A7C8072C5F}"/>
              </a:ext>
            </a:extLst>
          </p:cNvPr>
          <p:cNvSpPr/>
          <p:nvPr/>
        </p:nvSpPr>
        <p:spPr>
          <a:xfrm>
            <a:off x="0" y="6405889"/>
            <a:ext cx="11109656" cy="276999"/>
          </a:xfrm>
          <a:prstGeom prst="rect">
            <a:avLst/>
          </a:prstGeom>
        </p:spPr>
        <p:txBody>
          <a:bodyPr wrap="square">
            <a:spAutoFit/>
          </a:bodyPr>
          <a:lstStyle/>
          <a:p>
            <a:pPr lvl="0" algn="ctr"/>
            <a:r>
              <a:rPr lang="en-US" sz="1200" dirty="0">
                <a:latin typeface="Times New Roman" panose="02020603050405020304" pitchFamily="18" charset="0"/>
                <a:cs typeface="Times New Roman" panose="02020603050405020304" pitchFamily="18" charset="0"/>
              </a:rPr>
              <a:t>Exploring Advanced Models for Time Series-Based Weather Forecasting in Bangladesh: A Comparative Analysis of ARIMA, SARIMA, </a:t>
            </a:r>
            <a:r>
              <a:rPr lang="en-US" sz="1200" dirty="0" err="1">
                <a:latin typeface="Times New Roman" panose="02020603050405020304" pitchFamily="18" charset="0"/>
                <a:cs typeface="Times New Roman" panose="02020603050405020304" pitchFamily="18" charset="0"/>
              </a:rPr>
              <a:t>FbProphet</a:t>
            </a:r>
            <a:r>
              <a:rPr lang="en-US" sz="1200" dirty="0">
                <a:latin typeface="Times New Roman" panose="02020603050405020304" pitchFamily="18" charset="0"/>
                <a:cs typeface="Times New Roman" panose="02020603050405020304" pitchFamily="18" charset="0"/>
              </a:rPr>
              <a:t>, LSTM, and </a:t>
            </a:r>
            <a:r>
              <a:rPr lang="en-US" sz="1200" dirty="0" err="1">
                <a:latin typeface="Times New Roman" panose="02020603050405020304" pitchFamily="18" charset="0"/>
                <a:cs typeface="Times New Roman" panose="02020603050405020304" pitchFamily="18" charset="0"/>
              </a:rPr>
              <a:t>BiLSTM</a:t>
            </a:r>
            <a:r>
              <a:rPr lang="en-US" sz="1200" dirty="0">
                <a:latin typeface="Times New Roman" panose="02020603050405020304" pitchFamily="18" charset="0"/>
                <a:cs typeface="Times New Roman" panose="02020603050405020304" pitchFamily="18" charset="0"/>
              </a:rPr>
              <a:t> Models.</a:t>
            </a:r>
            <a:endParaRPr lang="en-US" sz="1200" b="1" dirty="0">
              <a:latin typeface="Times New Roman" panose="02020603050405020304" pitchFamily="18" charset="0"/>
              <a:cs typeface="Times New Roman" pitchFamily="18" charset="0"/>
            </a:endParaRPr>
          </a:p>
        </p:txBody>
      </p:sp>
    </p:spTree>
    <p:extLst>
      <p:ext uri="{BB962C8B-B14F-4D97-AF65-F5344CB8AC3E}">
        <p14:creationId xmlns:p14="http://schemas.microsoft.com/office/powerpoint/2010/main" xmlns="" val="1901838324"/>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715C3AE2-1ABA-4BB2-907B-02F82BC9D634}"/>
              </a:ext>
            </a:extLst>
          </p:cNvPr>
          <p:cNvSpPr/>
          <p:nvPr/>
        </p:nvSpPr>
        <p:spPr>
          <a:xfrm>
            <a:off x="894080" y="731520"/>
            <a:ext cx="10647680" cy="619256"/>
          </a:xfrm>
          <a:prstGeom prst="rect">
            <a:avLst/>
          </a:prstGeom>
          <a:solidFill>
            <a:schemeClr val="bg1">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A3CAB072-F738-4F88-A1D5-15675F81E5BB}"/>
              </a:ext>
            </a:extLst>
          </p:cNvPr>
          <p:cNvSpPr/>
          <p:nvPr/>
        </p:nvSpPr>
        <p:spPr>
          <a:xfrm>
            <a:off x="4037163" y="640079"/>
            <a:ext cx="4442603" cy="707886"/>
          </a:xfrm>
          <a:prstGeom prst="rect">
            <a:avLst/>
          </a:prstGeom>
        </p:spPr>
        <p:txBody>
          <a:bodyPr wrap="square">
            <a:spAutoFit/>
          </a:bodyPr>
          <a:lstStyle/>
          <a:p>
            <a:pPr algn="ctr"/>
            <a:r>
              <a:rPr lang="en-US" sz="4000" dirty="0">
                <a:latin typeface="Times New Roman" panose="02020603050405020304" pitchFamily="18" charset="0"/>
                <a:cs typeface="Times New Roman" panose="02020603050405020304" pitchFamily="18" charset="0"/>
              </a:rPr>
              <a:t>Literature Review</a:t>
            </a:r>
          </a:p>
        </p:txBody>
      </p:sp>
      <p:sp>
        <p:nvSpPr>
          <p:cNvPr id="7" name="Slide Number Placeholder 6">
            <a:extLst>
              <a:ext uri="{FF2B5EF4-FFF2-40B4-BE49-F238E27FC236}">
                <a16:creationId xmlns:a16="http://schemas.microsoft.com/office/drawing/2014/main" xmlns="" id="{D76790FF-E8A7-44D8-9707-7AAD4B3C5399}"/>
              </a:ext>
            </a:extLst>
          </p:cNvPr>
          <p:cNvSpPr>
            <a:spLocks noGrp="1"/>
          </p:cNvSpPr>
          <p:nvPr>
            <p:ph type="sldNum" sz="quarter" idx="12"/>
          </p:nvPr>
        </p:nvSpPr>
        <p:spPr/>
        <p:txBody>
          <a:bodyPr/>
          <a:lstStyle/>
          <a:p>
            <a:fld id="{5A882AEB-466F-4274-942F-3CDF80EA56C5}" type="slidenum">
              <a:rPr lang="en-US" smtClean="0"/>
              <a:pPr/>
              <a:t>7</a:t>
            </a:fld>
            <a:endParaRPr lang="en-US"/>
          </a:p>
        </p:txBody>
      </p:sp>
      <p:graphicFrame>
        <p:nvGraphicFramePr>
          <p:cNvPr id="8" name="Table 7"/>
          <p:cNvGraphicFramePr>
            <a:graphicFrameLocks noGrp="1"/>
          </p:cNvGraphicFramePr>
          <p:nvPr>
            <p:extLst>
              <p:ext uri="{D42A27DB-BD31-4B8C-83A1-F6EECF244321}">
                <p14:modId xmlns:p14="http://schemas.microsoft.com/office/powerpoint/2010/main" xmlns="" val="2428380245"/>
              </p:ext>
            </p:extLst>
          </p:nvPr>
        </p:nvGraphicFramePr>
        <p:xfrm>
          <a:off x="1412890" y="1490800"/>
          <a:ext cx="9696766" cy="4005829"/>
        </p:xfrm>
        <a:graphic>
          <a:graphicData uri="http://schemas.openxmlformats.org/drawingml/2006/table">
            <a:tbl>
              <a:tblPr firstRow="1" bandRow="1">
                <a:tableStyleId>{5C22544A-7EE6-4342-B048-85BDC9FD1C3A}</a:tableStyleId>
              </a:tblPr>
              <a:tblGrid>
                <a:gridCol w="1609687">
                  <a:extLst>
                    <a:ext uri="{9D8B030D-6E8A-4147-A177-3AD203B41FA5}">
                      <a16:colId xmlns:a16="http://schemas.microsoft.com/office/drawing/2014/main" xmlns="" val="20000"/>
                    </a:ext>
                  </a:extLst>
                </a:gridCol>
                <a:gridCol w="2306320">
                  <a:extLst>
                    <a:ext uri="{9D8B030D-6E8A-4147-A177-3AD203B41FA5}">
                      <a16:colId xmlns:a16="http://schemas.microsoft.com/office/drawing/2014/main" xmlns="" val="20001"/>
                    </a:ext>
                  </a:extLst>
                </a:gridCol>
                <a:gridCol w="741680">
                  <a:extLst>
                    <a:ext uri="{9D8B030D-6E8A-4147-A177-3AD203B41FA5}">
                      <a16:colId xmlns:a16="http://schemas.microsoft.com/office/drawing/2014/main" xmlns="" val="20002"/>
                    </a:ext>
                  </a:extLst>
                </a:gridCol>
                <a:gridCol w="1268419">
                  <a:extLst>
                    <a:ext uri="{9D8B030D-6E8A-4147-A177-3AD203B41FA5}">
                      <a16:colId xmlns:a16="http://schemas.microsoft.com/office/drawing/2014/main" xmlns="" val="20003"/>
                    </a:ext>
                  </a:extLst>
                </a:gridCol>
                <a:gridCol w="1264551">
                  <a:extLst>
                    <a:ext uri="{9D8B030D-6E8A-4147-A177-3AD203B41FA5}">
                      <a16:colId xmlns:a16="http://schemas.microsoft.com/office/drawing/2014/main" xmlns="" val="20004"/>
                    </a:ext>
                  </a:extLst>
                </a:gridCol>
                <a:gridCol w="973321">
                  <a:extLst>
                    <a:ext uri="{9D8B030D-6E8A-4147-A177-3AD203B41FA5}">
                      <a16:colId xmlns:a16="http://schemas.microsoft.com/office/drawing/2014/main" xmlns="" val="20005"/>
                    </a:ext>
                  </a:extLst>
                </a:gridCol>
                <a:gridCol w="758730">
                  <a:extLst>
                    <a:ext uri="{9D8B030D-6E8A-4147-A177-3AD203B41FA5}">
                      <a16:colId xmlns:a16="http://schemas.microsoft.com/office/drawing/2014/main" xmlns="" val="20006"/>
                    </a:ext>
                  </a:extLst>
                </a:gridCol>
                <a:gridCol w="774058">
                  <a:extLst>
                    <a:ext uri="{9D8B030D-6E8A-4147-A177-3AD203B41FA5}">
                      <a16:colId xmlns:a16="http://schemas.microsoft.com/office/drawing/2014/main" xmlns="" val="20007"/>
                    </a:ext>
                  </a:extLst>
                </a:gridCol>
              </a:tblGrid>
              <a:tr h="305920">
                <a:tc rowSpan="2">
                  <a:txBody>
                    <a:bodyPr/>
                    <a:lstStyle/>
                    <a:p>
                      <a:pPr algn="ctr"/>
                      <a:r>
                        <a:rPr lang="en-US" sz="1300" dirty="0">
                          <a:solidFill>
                            <a:schemeClr val="tx1"/>
                          </a:solidFill>
                        </a:rPr>
                        <a:t>Author</a:t>
                      </a:r>
                    </a:p>
                  </a:txBody>
                  <a:tcPr anchor="ctr">
                    <a:solidFill>
                      <a:schemeClr val="accent6">
                        <a:lumMod val="40000"/>
                        <a:lumOff val="60000"/>
                      </a:schemeClr>
                    </a:solidFill>
                  </a:tcPr>
                </a:tc>
                <a:tc rowSpan="2">
                  <a:txBody>
                    <a:bodyPr/>
                    <a:lstStyle/>
                    <a:p>
                      <a:pPr algn="ctr"/>
                      <a:r>
                        <a:rPr lang="en-US" sz="1300" dirty="0">
                          <a:solidFill>
                            <a:schemeClr val="tx1"/>
                          </a:solidFill>
                        </a:rPr>
                        <a:t>Title</a:t>
                      </a:r>
                    </a:p>
                  </a:txBody>
                  <a:tcPr anchor="ctr">
                    <a:solidFill>
                      <a:schemeClr val="accent6">
                        <a:lumMod val="40000"/>
                        <a:lumOff val="60000"/>
                      </a:schemeClr>
                    </a:solidFill>
                  </a:tcPr>
                </a:tc>
                <a:tc rowSpan="2">
                  <a:txBody>
                    <a:bodyPr/>
                    <a:lstStyle/>
                    <a:p>
                      <a:pPr algn="ctr"/>
                      <a:r>
                        <a:rPr lang="en-US" sz="1300" dirty="0">
                          <a:solidFill>
                            <a:schemeClr val="tx1"/>
                          </a:solidFill>
                        </a:rPr>
                        <a:t>Year</a:t>
                      </a:r>
                    </a:p>
                  </a:txBody>
                  <a:tcPr anchor="ctr">
                    <a:solidFill>
                      <a:schemeClr val="accent6">
                        <a:lumMod val="40000"/>
                        <a:lumOff val="60000"/>
                      </a:schemeClr>
                    </a:solidFill>
                  </a:tcPr>
                </a:tc>
                <a:tc rowSpan="2">
                  <a:txBody>
                    <a:bodyPr/>
                    <a:lstStyle/>
                    <a:p>
                      <a:pPr algn="ctr"/>
                      <a:r>
                        <a:rPr lang="en-US" sz="1300" dirty="0">
                          <a:solidFill>
                            <a:schemeClr val="tx1"/>
                          </a:solidFill>
                        </a:rPr>
                        <a:t>Work</a:t>
                      </a:r>
                    </a:p>
                  </a:txBody>
                  <a:tcPr anchor="ctr">
                    <a:solidFill>
                      <a:schemeClr val="accent6">
                        <a:lumMod val="40000"/>
                        <a:lumOff val="60000"/>
                      </a:schemeClr>
                    </a:solidFill>
                  </a:tcPr>
                </a:tc>
                <a:tc rowSpan="2">
                  <a:txBody>
                    <a:bodyPr/>
                    <a:lstStyle/>
                    <a:p>
                      <a:pPr algn="ctr"/>
                      <a:r>
                        <a:rPr lang="en-US" sz="1300" dirty="0">
                          <a:solidFill>
                            <a:schemeClr val="tx1"/>
                          </a:solidFill>
                        </a:rPr>
                        <a:t>Algorithm</a:t>
                      </a:r>
                    </a:p>
                  </a:txBody>
                  <a:tcPr anchor="ctr">
                    <a:solidFill>
                      <a:schemeClr val="accent6">
                        <a:lumMod val="40000"/>
                        <a:lumOff val="60000"/>
                      </a:schemeClr>
                    </a:solidFill>
                  </a:tcPr>
                </a:tc>
                <a:tc gridSpan="3">
                  <a:txBody>
                    <a:bodyPr/>
                    <a:lstStyle/>
                    <a:p>
                      <a:pPr algn="ctr"/>
                      <a:r>
                        <a:rPr lang="en-US" sz="1300" dirty="0">
                          <a:solidFill>
                            <a:schemeClr val="tx1"/>
                          </a:solidFill>
                        </a:rPr>
                        <a:t>Loss</a:t>
                      </a:r>
                    </a:p>
                  </a:txBody>
                  <a:tcPr anchor="ctr">
                    <a:solidFill>
                      <a:schemeClr val="accent6">
                        <a:lumMod val="40000"/>
                        <a:lumOff val="60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286770">
                <a:tc vMerge="1">
                  <a:txBody>
                    <a:bodyPr/>
                    <a:lstStyle/>
                    <a:p>
                      <a:endParaRPr lang="en-US" dirty="0">
                        <a:solidFill>
                          <a:schemeClr val="tx1"/>
                        </a:solidFill>
                      </a:endParaRPr>
                    </a:p>
                  </a:txBody>
                  <a:tcPr/>
                </a:tc>
                <a:tc vMerge="1">
                  <a:txBody>
                    <a:bodyPr/>
                    <a:lstStyle/>
                    <a:p>
                      <a:endParaRPr lang="en-US" dirty="0">
                        <a:solidFill>
                          <a:schemeClr val="tx1"/>
                        </a:solidFill>
                      </a:endParaRPr>
                    </a:p>
                  </a:txBody>
                  <a:tcPr/>
                </a:tc>
                <a:tc vMerge="1">
                  <a:txBody>
                    <a:bodyPr/>
                    <a:lstStyle/>
                    <a:p>
                      <a:endParaRPr lang="en-US" dirty="0">
                        <a:solidFill>
                          <a:schemeClr val="tx1"/>
                        </a:solidFill>
                      </a:endParaRPr>
                    </a:p>
                  </a:txBody>
                  <a:tcPr/>
                </a:tc>
                <a:tc vMerge="1">
                  <a:txBody>
                    <a:bodyPr/>
                    <a:lstStyle/>
                    <a:p>
                      <a:endParaRPr lang="en-US" dirty="0">
                        <a:solidFill>
                          <a:schemeClr val="tx1"/>
                        </a:solidFill>
                      </a:endParaRPr>
                    </a:p>
                  </a:txBody>
                  <a:tcPr/>
                </a:tc>
                <a:tc vMerge="1">
                  <a:txBody>
                    <a:bodyPr/>
                    <a:lstStyle/>
                    <a:p>
                      <a:endParaRPr lang="en-US" dirty="0">
                        <a:solidFill>
                          <a:schemeClr val="tx1"/>
                        </a:solidFill>
                      </a:endParaRPr>
                    </a:p>
                  </a:txBody>
                  <a:tcPr/>
                </a:tc>
                <a:tc>
                  <a:txBody>
                    <a:bodyPr/>
                    <a:lstStyle/>
                    <a:p>
                      <a:pPr algn="ctr"/>
                      <a:r>
                        <a:rPr lang="en-US" sz="1300" dirty="0">
                          <a:solidFill>
                            <a:schemeClr val="tx1"/>
                          </a:solidFill>
                        </a:rPr>
                        <a:t>MSE</a:t>
                      </a:r>
                    </a:p>
                  </a:txBody>
                  <a:tcPr anchor="ctr">
                    <a:solidFill>
                      <a:schemeClr val="accent6">
                        <a:lumMod val="40000"/>
                        <a:lumOff val="60000"/>
                      </a:schemeClr>
                    </a:solidFill>
                  </a:tcPr>
                </a:tc>
                <a:tc>
                  <a:txBody>
                    <a:bodyPr/>
                    <a:lstStyle/>
                    <a:p>
                      <a:pPr algn="ctr"/>
                      <a:r>
                        <a:rPr lang="en-US" sz="1300" dirty="0">
                          <a:solidFill>
                            <a:schemeClr val="tx1"/>
                          </a:solidFill>
                        </a:rPr>
                        <a:t>RMSE</a:t>
                      </a:r>
                    </a:p>
                  </a:txBody>
                  <a:tcPr anchor="ctr">
                    <a:solidFill>
                      <a:schemeClr val="accent6">
                        <a:lumMod val="40000"/>
                        <a:lumOff val="60000"/>
                      </a:schemeClr>
                    </a:solidFill>
                  </a:tcPr>
                </a:tc>
                <a:tc>
                  <a:txBody>
                    <a:bodyPr/>
                    <a:lstStyle/>
                    <a:p>
                      <a:pPr algn="ctr"/>
                      <a:r>
                        <a:rPr lang="en-US" sz="1300" dirty="0">
                          <a:solidFill>
                            <a:schemeClr val="tx1"/>
                          </a:solidFill>
                        </a:rPr>
                        <a:t>MAE</a:t>
                      </a:r>
                    </a:p>
                  </a:txBody>
                  <a:tcPr anchor="ctr">
                    <a:solidFill>
                      <a:schemeClr val="accent6">
                        <a:lumMod val="40000"/>
                        <a:lumOff val="60000"/>
                      </a:schemeClr>
                    </a:solidFill>
                  </a:tcPr>
                </a:tc>
                <a:extLst>
                  <a:ext uri="{0D108BD9-81ED-4DB2-BD59-A6C34878D82A}">
                    <a16:rowId xmlns:a16="http://schemas.microsoft.com/office/drawing/2014/main" xmlns="" val="10001"/>
                  </a:ext>
                </a:extLst>
              </a:tr>
              <a:tr h="782927">
                <a:tc rowSpan="2">
                  <a:txBody>
                    <a:bodyPr/>
                    <a:lstStyle/>
                    <a:p>
                      <a:pPr algn="ctr"/>
                      <a:r>
                        <a:rPr lang="en-US" sz="1300" dirty="0"/>
                        <a:t>Badal, Md </a:t>
                      </a:r>
                      <a:r>
                        <a:rPr lang="en-US" sz="1300" dirty="0" err="1"/>
                        <a:t>Khirul</a:t>
                      </a:r>
                      <a:r>
                        <a:rPr lang="en-US" sz="1300" dirty="0"/>
                        <a:t> Islam and </a:t>
                      </a:r>
                      <a:r>
                        <a:rPr lang="en-US" sz="1300" dirty="0" err="1"/>
                        <a:t>Saha</a:t>
                      </a:r>
                      <a:r>
                        <a:rPr lang="en-US" sz="1300" dirty="0"/>
                        <a:t>, </a:t>
                      </a:r>
                      <a:r>
                        <a:rPr lang="en-US" sz="1300" dirty="0" err="1"/>
                        <a:t>Sajeeb</a:t>
                      </a:r>
                      <a:r>
                        <a:rPr lang="en-US" sz="1300" dirty="0"/>
                        <a:t>[1]</a:t>
                      </a:r>
                      <a:endParaRPr lang="en-US" sz="1300" dirty="0">
                        <a:solidFill>
                          <a:schemeClr val="tx1"/>
                        </a:solidFill>
                      </a:endParaRPr>
                    </a:p>
                  </a:txBody>
                  <a:tcPr anchor="ctr">
                    <a:solidFill>
                      <a:schemeClr val="accent6">
                        <a:lumMod val="40000"/>
                        <a:lumOff val="60000"/>
                      </a:schemeClr>
                    </a:solidFill>
                  </a:tcPr>
                </a:tc>
                <a:tc rowSpan="2">
                  <a:txBody>
                    <a:bodyPr/>
                    <a:lstStyle/>
                    <a:p>
                      <a:pPr algn="ctr"/>
                      <a:r>
                        <a:rPr lang="en-US" sz="1300" dirty="0"/>
                        <a:t>Performance Analysis of Deep Neural Network Models for Weather Forecasting in Bangladesh</a:t>
                      </a:r>
                      <a:endParaRPr lang="en-US" sz="1300" dirty="0">
                        <a:solidFill>
                          <a:schemeClr val="tx1"/>
                        </a:solidFill>
                      </a:endParaRPr>
                    </a:p>
                  </a:txBody>
                  <a:tcPr anchor="ctr">
                    <a:solidFill>
                      <a:schemeClr val="accent6">
                        <a:lumMod val="40000"/>
                        <a:lumOff val="60000"/>
                      </a:schemeClr>
                    </a:solidFill>
                  </a:tcPr>
                </a:tc>
                <a:tc rowSpan="2">
                  <a:txBody>
                    <a:bodyPr/>
                    <a:lstStyle/>
                    <a:p>
                      <a:pPr algn="ctr"/>
                      <a:r>
                        <a:rPr lang="en-US" sz="1300" dirty="0"/>
                        <a:t>2022</a:t>
                      </a:r>
                      <a:endParaRPr lang="en-US" sz="1300" dirty="0">
                        <a:solidFill>
                          <a:schemeClr val="tx1"/>
                        </a:solidFill>
                      </a:endParaRPr>
                    </a:p>
                  </a:txBody>
                  <a:tcPr anchor="ctr">
                    <a:solidFill>
                      <a:schemeClr val="accent6">
                        <a:lumMod val="40000"/>
                        <a:lumOff val="60000"/>
                      </a:schemeClr>
                    </a:solidFill>
                  </a:tcPr>
                </a:tc>
                <a:tc rowSpan="2">
                  <a:txBody>
                    <a:bodyPr/>
                    <a:lstStyle/>
                    <a:p>
                      <a:pPr algn="ctr"/>
                      <a:r>
                        <a:rPr lang="en-US" sz="1300" dirty="0">
                          <a:solidFill>
                            <a:schemeClr val="tx1"/>
                          </a:solidFill>
                        </a:rPr>
                        <a:t>Temperature Forecasting</a:t>
                      </a:r>
                    </a:p>
                  </a:txBody>
                  <a:tcPr anchor="ctr">
                    <a:solidFill>
                      <a:schemeClr val="accent6">
                        <a:lumMod val="40000"/>
                        <a:lumOff val="60000"/>
                      </a:schemeClr>
                    </a:solidFill>
                  </a:tcPr>
                </a:tc>
                <a:tc>
                  <a:txBody>
                    <a:bodyPr/>
                    <a:lstStyle/>
                    <a:p>
                      <a:pPr algn="ctr"/>
                      <a:r>
                        <a:rPr lang="en-US" sz="1300" dirty="0">
                          <a:solidFill>
                            <a:schemeClr val="tx1"/>
                          </a:solidFill>
                        </a:rPr>
                        <a:t>ARIMA</a:t>
                      </a:r>
                    </a:p>
                  </a:txBody>
                  <a:tcPr anchor="ctr">
                    <a:solidFill>
                      <a:schemeClr val="accent6">
                        <a:lumMod val="40000"/>
                        <a:lumOff val="60000"/>
                      </a:schemeClr>
                    </a:solidFill>
                  </a:tcPr>
                </a:tc>
                <a:tc>
                  <a:txBody>
                    <a:bodyPr/>
                    <a:lstStyle/>
                    <a:p>
                      <a:pPr algn="ctr"/>
                      <a:r>
                        <a:rPr lang="en-US" sz="1300" dirty="0"/>
                        <a:t>0.541</a:t>
                      </a:r>
                      <a:endParaRPr lang="en-US" sz="1300" dirty="0">
                        <a:solidFill>
                          <a:schemeClr val="tx1"/>
                        </a:solidFill>
                      </a:endParaRPr>
                    </a:p>
                  </a:txBody>
                  <a:tcPr anchor="ctr">
                    <a:solidFill>
                      <a:schemeClr val="accent6">
                        <a:lumMod val="40000"/>
                        <a:lumOff val="60000"/>
                      </a:schemeClr>
                    </a:solidFill>
                  </a:tcPr>
                </a:tc>
                <a:tc>
                  <a:txBody>
                    <a:bodyPr/>
                    <a:lstStyle/>
                    <a:p>
                      <a:pPr algn="ctr"/>
                      <a:r>
                        <a:rPr lang="en-US" sz="1300" dirty="0"/>
                        <a:t>0.763</a:t>
                      </a:r>
                      <a:endParaRPr lang="en-US" sz="1300" dirty="0">
                        <a:solidFill>
                          <a:schemeClr val="tx1"/>
                        </a:solidFill>
                      </a:endParaRPr>
                    </a:p>
                  </a:txBody>
                  <a:tcPr anchor="ctr">
                    <a:solidFill>
                      <a:schemeClr val="accent6">
                        <a:lumMod val="40000"/>
                        <a:lumOff val="60000"/>
                      </a:schemeClr>
                    </a:solidFill>
                  </a:tcPr>
                </a:tc>
                <a:tc>
                  <a:txBody>
                    <a:bodyPr/>
                    <a:lstStyle/>
                    <a:p>
                      <a:pPr algn="ctr"/>
                      <a:r>
                        <a:rPr lang="en-US" sz="1300" dirty="0"/>
                        <a:t>0.597</a:t>
                      </a:r>
                      <a:endParaRPr lang="en-US" sz="1300" dirty="0">
                        <a:solidFill>
                          <a:schemeClr val="tx1"/>
                        </a:solidFill>
                      </a:endParaRPr>
                    </a:p>
                  </a:txBody>
                  <a:tcPr anchor="ctr">
                    <a:solidFill>
                      <a:schemeClr val="accent6">
                        <a:lumMod val="40000"/>
                        <a:lumOff val="60000"/>
                      </a:schemeClr>
                    </a:solidFill>
                  </a:tcPr>
                </a:tc>
                <a:extLst>
                  <a:ext uri="{0D108BD9-81ED-4DB2-BD59-A6C34878D82A}">
                    <a16:rowId xmlns:a16="http://schemas.microsoft.com/office/drawing/2014/main" xmlns="" val="10002"/>
                  </a:ext>
                </a:extLst>
              </a:tr>
              <a:tr h="592214">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r>
                        <a:rPr lang="en-US" sz="1300" dirty="0" err="1"/>
                        <a:t>BiLSTM</a:t>
                      </a:r>
                      <a:endParaRPr lang="en-US" sz="1300" dirty="0">
                        <a:solidFill>
                          <a:schemeClr val="tx1"/>
                        </a:solidFill>
                      </a:endParaRPr>
                    </a:p>
                  </a:txBody>
                  <a:tcPr anchor="ctr">
                    <a:solidFill>
                      <a:schemeClr val="accent6">
                        <a:lumMod val="40000"/>
                        <a:lumOff val="60000"/>
                      </a:schemeClr>
                    </a:solidFill>
                  </a:tcPr>
                </a:tc>
                <a:tc>
                  <a:txBody>
                    <a:bodyPr/>
                    <a:lstStyle/>
                    <a:p>
                      <a:pPr algn="ctr"/>
                      <a:r>
                        <a:rPr lang="en-US" sz="1300" dirty="0"/>
                        <a:t>0.414</a:t>
                      </a:r>
                      <a:endParaRPr lang="en-US" sz="1300" dirty="0">
                        <a:solidFill>
                          <a:schemeClr val="tx1"/>
                        </a:solidFill>
                      </a:endParaRPr>
                    </a:p>
                  </a:txBody>
                  <a:tcPr anchor="ctr">
                    <a:solidFill>
                      <a:schemeClr val="accent6">
                        <a:lumMod val="40000"/>
                        <a:lumOff val="60000"/>
                      </a:schemeClr>
                    </a:solidFill>
                  </a:tcPr>
                </a:tc>
                <a:tc>
                  <a:txBody>
                    <a:bodyPr/>
                    <a:lstStyle/>
                    <a:p>
                      <a:pPr algn="ctr"/>
                      <a:r>
                        <a:rPr lang="en-US" sz="1300" dirty="0"/>
                        <a:t>0.584</a:t>
                      </a:r>
                      <a:endParaRPr lang="en-US" sz="1300" dirty="0">
                        <a:solidFill>
                          <a:schemeClr val="tx1"/>
                        </a:solidFill>
                      </a:endParaRPr>
                    </a:p>
                  </a:txBody>
                  <a:tcPr anchor="ctr">
                    <a:solidFill>
                      <a:schemeClr val="accent6">
                        <a:lumMod val="40000"/>
                        <a:lumOff val="60000"/>
                      </a:schemeClr>
                    </a:solidFill>
                  </a:tcPr>
                </a:tc>
                <a:tc>
                  <a:txBody>
                    <a:bodyPr/>
                    <a:lstStyle/>
                    <a:p>
                      <a:pPr algn="ctr"/>
                      <a:r>
                        <a:rPr lang="en-US" sz="1300" dirty="0"/>
                        <a:t>0.483</a:t>
                      </a:r>
                      <a:endParaRPr lang="en-US" sz="1300" dirty="0">
                        <a:solidFill>
                          <a:schemeClr val="tx1"/>
                        </a:solidFill>
                      </a:endParaRPr>
                    </a:p>
                  </a:txBody>
                  <a:tcPr anchor="ctr">
                    <a:solidFill>
                      <a:schemeClr val="accent6">
                        <a:lumMod val="40000"/>
                        <a:lumOff val="60000"/>
                      </a:schemeClr>
                    </a:solidFill>
                  </a:tcPr>
                </a:tc>
                <a:extLst>
                  <a:ext uri="{0D108BD9-81ED-4DB2-BD59-A6C34878D82A}">
                    <a16:rowId xmlns:a16="http://schemas.microsoft.com/office/drawing/2014/main" xmlns="" val="10003"/>
                  </a:ext>
                </a:extLst>
              </a:tr>
              <a:tr h="2035208">
                <a:tc>
                  <a:txBody>
                    <a:bodyPr/>
                    <a:lstStyle/>
                    <a:p>
                      <a:pPr algn="ctr"/>
                      <a:r>
                        <a:rPr lang="en-US" sz="1300" dirty="0"/>
                        <a:t>Khan, Mohammad Mahmudur Rahman and Siddique, Md Abu Bakr and </a:t>
                      </a:r>
                      <a:r>
                        <a:rPr lang="en-US" sz="1300" dirty="0" err="1"/>
                        <a:t>Sakib</a:t>
                      </a:r>
                      <a:r>
                        <a:rPr lang="en-US" sz="1300" dirty="0"/>
                        <a:t>, </a:t>
                      </a:r>
                      <a:r>
                        <a:rPr lang="en-US" sz="1300" dirty="0" err="1"/>
                        <a:t>Shadman</a:t>
                      </a:r>
                      <a:r>
                        <a:rPr lang="en-US" sz="1300" dirty="0"/>
                        <a:t> and Aziz, Anas and </a:t>
                      </a:r>
                      <a:r>
                        <a:rPr lang="en-US" sz="1300" dirty="0" err="1"/>
                        <a:t>Tasawar</a:t>
                      </a:r>
                      <a:r>
                        <a:rPr lang="en-US" sz="1300" dirty="0"/>
                        <a:t>, </a:t>
                      </a:r>
                      <a:r>
                        <a:rPr lang="en-US" sz="1300" dirty="0" err="1"/>
                        <a:t>Ihtyaz</a:t>
                      </a:r>
                      <a:r>
                        <a:rPr lang="en-US" sz="1300" dirty="0"/>
                        <a:t> Kader and Hossain, Ziad[2]</a:t>
                      </a:r>
                      <a:endParaRPr lang="en-US" sz="1300" dirty="0">
                        <a:solidFill>
                          <a:schemeClr val="tx1"/>
                        </a:solidFill>
                      </a:endParaRPr>
                    </a:p>
                  </a:txBody>
                  <a:tcPr anchor="ctr">
                    <a:solidFill>
                      <a:schemeClr val="accent6">
                        <a:lumMod val="40000"/>
                        <a:lumOff val="60000"/>
                      </a:schemeClr>
                    </a:solidFill>
                  </a:tcPr>
                </a:tc>
                <a:tc>
                  <a:txBody>
                    <a:bodyPr/>
                    <a:lstStyle/>
                    <a:p>
                      <a:pPr algn="ctr"/>
                      <a:r>
                        <a:rPr lang="en-US" sz="1300" dirty="0"/>
                        <a:t>Analysis and Predictions of Seasonal Affected Weather Variables of Bangladesh: SARIMA Models vs. Traditional Models</a:t>
                      </a:r>
                      <a:endParaRPr lang="en-US" sz="1300" dirty="0">
                        <a:solidFill>
                          <a:schemeClr val="tx1"/>
                        </a:solidFill>
                      </a:endParaRPr>
                    </a:p>
                  </a:txBody>
                  <a:tcPr anchor="ctr">
                    <a:solidFill>
                      <a:schemeClr val="accent6">
                        <a:lumMod val="40000"/>
                        <a:lumOff val="60000"/>
                      </a:schemeClr>
                    </a:solidFill>
                  </a:tcPr>
                </a:tc>
                <a:tc>
                  <a:txBody>
                    <a:bodyPr/>
                    <a:lstStyle/>
                    <a:p>
                      <a:pPr algn="ctr"/>
                      <a:r>
                        <a:rPr lang="en-US" sz="1300" dirty="0"/>
                        <a:t>2018</a:t>
                      </a:r>
                      <a:endParaRPr lang="en-US" sz="1300" dirty="0">
                        <a:solidFill>
                          <a:schemeClr val="tx1"/>
                        </a:solidFill>
                      </a:endParaRPr>
                    </a:p>
                  </a:txBody>
                  <a:tcPr anchor="ctr">
                    <a:solidFill>
                      <a:schemeClr val="accent6">
                        <a:lumMod val="40000"/>
                        <a:lumOff val="60000"/>
                      </a:schemeClr>
                    </a:solidFill>
                  </a:tcPr>
                </a:tc>
                <a:tc>
                  <a:txBody>
                    <a:bodyPr/>
                    <a:lstStyle/>
                    <a:p>
                      <a:pPr algn="ctr"/>
                      <a:r>
                        <a:rPr lang="en-US" sz="1300" dirty="0">
                          <a:solidFill>
                            <a:schemeClr val="tx1"/>
                          </a:solidFill>
                        </a:rPr>
                        <a:t>Temperature, Rainfall,</a:t>
                      </a:r>
                      <a:r>
                        <a:rPr lang="en-US" sz="1300" baseline="0" dirty="0">
                          <a:solidFill>
                            <a:schemeClr val="tx1"/>
                          </a:solidFill>
                        </a:rPr>
                        <a:t> Humidity Forecasting</a:t>
                      </a:r>
                      <a:endParaRPr lang="en-US" sz="1300" dirty="0">
                        <a:solidFill>
                          <a:schemeClr val="tx1"/>
                        </a:solidFill>
                      </a:endParaRPr>
                    </a:p>
                  </a:txBody>
                  <a:tcPr anchor="ctr">
                    <a:solidFill>
                      <a:schemeClr val="accent6">
                        <a:lumMod val="40000"/>
                        <a:lumOff val="60000"/>
                      </a:schemeClr>
                    </a:solidFill>
                  </a:tcPr>
                </a:tc>
                <a:tc>
                  <a:txBody>
                    <a:bodyPr/>
                    <a:lstStyle/>
                    <a:p>
                      <a:pPr algn="ctr"/>
                      <a:r>
                        <a:rPr lang="en-US" sz="1300" dirty="0">
                          <a:solidFill>
                            <a:schemeClr val="tx1"/>
                          </a:solidFill>
                        </a:rPr>
                        <a:t>SARIMA</a:t>
                      </a:r>
                    </a:p>
                  </a:txBody>
                  <a:tcPr anchor="ctr">
                    <a:solidFill>
                      <a:schemeClr val="accent6">
                        <a:lumMod val="40000"/>
                        <a:lumOff val="60000"/>
                      </a:schemeClr>
                    </a:solidFill>
                  </a:tcPr>
                </a:tc>
                <a:tc>
                  <a:txBody>
                    <a:bodyPr/>
                    <a:lstStyle/>
                    <a:p>
                      <a:pPr algn="ctr"/>
                      <a:endParaRPr lang="en-US" sz="1300" dirty="0">
                        <a:solidFill>
                          <a:schemeClr val="tx1"/>
                        </a:solidFill>
                      </a:endParaRPr>
                    </a:p>
                  </a:txBody>
                  <a:tcPr anchor="ctr">
                    <a:solidFill>
                      <a:schemeClr val="accent6">
                        <a:lumMod val="40000"/>
                        <a:lumOff val="60000"/>
                      </a:schemeClr>
                    </a:solidFill>
                  </a:tcPr>
                </a:tc>
                <a:tc>
                  <a:txBody>
                    <a:bodyPr/>
                    <a:lstStyle/>
                    <a:p>
                      <a:pPr algn="ctr"/>
                      <a:r>
                        <a:rPr lang="en-US" sz="1300" dirty="0"/>
                        <a:t>0.7021</a:t>
                      </a:r>
                      <a:endParaRPr lang="en-US" sz="1300" dirty="0">
                        <a:solidFill>
                          <a:schemeClr val="tx1"/>
                        </a:solidFill>
                      </a:endParaRPr>
                    </a:p>
                  </a:txBody>
                  <a:tcPr anchor="ctr">
                    <a:solidFill>
                      <a:schemeClr val="accent6">
                        <a:lumMod val="40000"/>
                        <a:lumOff val="60000"/>
                      </a:schemeClr>
                    </a:solidFill>
                  </a:tcPr>
                </a:tc>
                <a:tc>
                  <a:txBody>
                    <a:bodyPr/>
                    <a:lstStyle/>
                    <a:p>
                      <a:pPr algn="ctr"/>
                      <a:r>
                        <a:rPr lang="en-US" sz="1300" dirty="0"/>
                        <a:t>0.5325</a:t>
                      </a:r>
                      <a:endParaRPr lang="en-US" sz="1300" dirty="0">
                        <a:solidFill>
                          <a:schemeClr val="tx1"/>
                        </a:solidFill>
                      </a:endParaRPr>
                    </a:p>
                  </a:txBody>
                  <a:tcPr anchor="ctr">
                    <a:solidFill>
                      <a:schemeClr val="accent6">
                        <a:lumMod val="40000"/>
                        <a:lumOff val="60000"/>
                      </a:schemeClr>
                    </a:solidFill>
                  </a:tcPr>
                </a:tc>
                <a:extLst>
                  <a:ext uri="{0D108BD9-81ED-4DB2-BD59-A6C34878D82A}">
                    <a16:rowId xmlns:a16="http://schemas.microsoft.com/office/drawing/2014/main" xmlns="" val="10004"/>
                  </a:ext>
                </a:extLst>
              </a:tr>
            </a:tbl>
          </a:graphicData>
        </a:graphic>
      </p:graphicFrame>
      <p:sp>
        <p:nvSpPr>
          <p:cNvPr id="9" name="TextBox 8"/>
          <p:cNvSpPr txBox="1"/>
          <p:nvPr/>
        </p:nvSpPr>
        <p:spPr>
          <a:xfrm>
            <a:off x="812800" y="5699760"/>
            <a:ext cx="10962640" cy="707886"/>
          </a:xfrm>
          <a:prstGeom prst="rect">
            <a:avLst/>
          </a:prstGeom>
          <a:noFill/>
          <a:ln>
            <a:solidFill>
              <a:srgbClr val="00B050"/>
            </a:solidFill>
          </a:ln>
        </p:spPr>
        <p:txBody>
          <a:bodyPr wrap="square" rtlCol="0">
            <a:spAutoFit/>
          </a:bodyPr>
          <a:lstStyle/>
          <a:p>
            <a:r>
              <a:rPr lang="en-US" sz="1000" dirty="0"/>
              <a:t>[1] </a:t>
            </a:r>
            <a:r>
              <a:rPr lang="en-US" sz="1000" dirty="0" err="1"/>
              <a:t>Badal</a:t>
            </a:r>
            <a:r>
              <a:rPr lang="en-US" sz="1000" dirty="0"/>
              <a:t>, </a:t>
            </a:r>
            <a:r>
              <a:rPr lang="en-US" sz="1000" dirty="0" err="1"/>
              <a:t>Md</a:t>
            </a:r>
            <a:r>
              <a:rPr lang="en-US" sz="1000" dirty="0"/>
              <a:t> </a:t>
            </a:r>
            <a:r>
              <a:rPr lang="en-US" sz="1000" dirty="0" err="1"/>
              <a:t>Khirul</a:t>
            </a:r>
            <a:r>
              <a:rPr lang="en-US" sz="1000" dirty="0"/>
              <a:t> Islam, and </a:t>
            </a:r>
            <a:r>
              <a:rPr lang="en-US" sz="1000" dirty="0" err="1"/>
              <a:t>Sajeeb</a:t>
            </a:r>
            <a:r>
              <a:rPr lang="en-US" sz="1000" dirty="0"/>
              <a:t> </a:t>
            </a:r>
            <a:r>
              <a:rPr lang="en-US" sz="1000" dirty="0" err="1"/>
              <a:t>Saha</a:t>
            </a:r>
            <a:r>
              <a:rPr lang="en-US" sz="1000" dirty="0"/>
              <a:t>. "Performance analysis of deep neural network models for weather forecasting in </a:t>
            </a:r>
            <a:r>
              <a:rPr lang="en-US" sz="1000" dirty="0" err="1"/>
              <a:t>bangladesh</a:t>
            </a:r>
            <a:r>
              <a:rPr lang="en-US" sz="1000" dirty="0"/>
              <a:t>." </a:t>
            </a:r>
            <a:r>
              <a:rPr lang="en-US" sz="1000" i="1" dirty="0"/>
              <a:t>Proceedings of the Third International Conference on Trends in Computational and Cognitive Engineering: TCCE 2021</a:t>
            </a:r>
            <a:r>
              <a:rPr lang="en-US" sz="1000" dirty="0"/>
              <a:t>. Singapore: Springer Nature Singapore, 2022.</a:t>
            </a:r>
          </a:p>
          <a:p>
            <a:r>
              <a:rPr lang="en-US" sz="1000" dirty="0"/>
              <a:t>[2] Khan, </a:t>
            </a:r>
            <a:r>
              <a:rPr lang="en-US" sz="1000" dirty="0" err="1"/>
              <a:t>Md</a:t>
            </a:r>
            <a:r>
              <a:rPr lang="en-US" sz="1000" dirty="0"/>
              <a:t> </a:t>
            </a:r>
            <a:r>
              <a:rPr lang="en-US" sz="1000" dirty="0" err="1"/>
              <a:t>Salauddin</a:t>
            </a:r>
            <a:r>
              <a:rPr lang="en-US" sz="1000" dirty="0"/>
              <a:t>, et al. "Analysis and Predictions of Seasonal Affected Weather Variables of Bangladesh: SARIMA Models vs. Traditional Models." </a:t>
            </a:r>
            <a:r>
              <a:rPr lang="en-US" sz="1000" i="1" dirty="0"/>
              <a:t>International Journal of Business and Management</a:t>
            </a:r>
            <a:r>
              <a:rPr lang="en-US" sz="1000" dirty="0"/>
              <a:t> 13.11 (2018).</a:t>
            </a:r>
          </a:p>
        </p:txBody>
      </p:sp>
      <p:sp>
        <p:nvSpPr>
          <p:cNvPr id="10" name="Rectangle 9">
            <a:extLst>
              <a:ext uri="{FF2B5EF4-FFF2-40B4-BE49-F238E27FC236}">
                <a16:creationId xmlns:a16="http://schemas.microsoft.com/office/drawing/2014/main" xmlns="" id="{D33CB0B8-AD46-495E-A238-F0EC863E5424}"/>
              </a:ext>
            </a:extLst>
          </p:cNvPr>
          <p:cNvSpPr/>
          <p:nvPr/>
        </p:nvSpPr>
        <p:spPr>
          <a:xfrm>
            <a:off x="0" y="6405889"/>
            <a:ext cx="11109656" cy="276999"/>
          </a:xfrm>
          <a:prstGeom prst="rect">
            <a:avLst/>
          </a:prstGeom>
        </p:spPr>
        <p:txBody>
          <a:bodyPr wrap="square">
            <a:spAutoFit/>
          </a:bodyPr>
          <a:lstStyle/>
          <a:p>
            <a:pPr lvl="0" algn="ctr"/>
            <a:r>
              <a:rPr lang="en-US" sz="1200" dirty="0">
                <a:latin typeface="Times New Roman" panose="02020603050405020304" pitchFamily="18" charset="0"/>
                <a:cs typeface="Times New Roman" panose="02020603050405020304" pitchFamily="18" charset="0"/>
              </a:rPr>
              <a:t>Exploring Advanced Models for Time Series-Based Weather Forecasting in Bangladesh: A Comparative Analysis of ARIMA, SARIMA, </a:t>
            </a:r>
            <a:r>
              <a:rPr lang="en-US" sz="1200" dirty="0" err="1">
                <a:latin typeface="Times New Roman" panose="02020603050405020304" pitchFamily="18" charset="0"/>
                <a:cs typeface="Times New Roman" panose="02020603050405020304" pitchFamily="18" charset="0"/>
              </a:rPr>
              <a:t>FbProphet</a:t>
            </a:r>
            <a:r>
              <a:rPr lang="en-US" sz="1200" dirty="0">
                <a:latin typeface="Times New Roman" panose="02020603050405020304" pitchFamily="18" charset="0"/>
                <a:cs typeface="Times New Roman" panose="02020603050405020304" pitchFamily="18" charset="0"/>
              </a:rPr>
              <a:t>, LSTM, and </a:t>
            </a:r>
            <a:r>
              <a:rPr lang="en-US" sz="1200" dirty="0" err="1">
                <a:latin typeface="Times New Roman" panose="02020603050405020304" pitchFamily="18" charset="0"/>
                <a:cs typeface="Times New Roman" panose="02020603050405020304" pitchFamily="18" charset="0"/>
              </a:rPr>
              <a:t>BiLSTM</a:t>
            </a:r>
            <a:r>
              <a:rPr lang="en-US" sz="1200" dirty="0">
                <a:latin typeface="Times New Roman" panose="02020603050405020304" pitchFamily="18" charset="0"/>
                <a:cs typeface="Times New Roman" panose="02020603050405020304" pitchFamily="18" charset="0"/>
              </a:rPr>
              <a:t> Models.</a:t>
            </a:r>
            <a:endParaRPr lang="en-US" sz="1200" b="1" dirty="0">
              <a:latin typeface="Times New Roman" panose="02020603050405020304" pitchFamily="18" charset="0"/>
              <a:cs typeface="Times New Roman" pitchFamily="18" charset="0"/>
            </a:endParaRPr>
          </a:p>
        </p:txBody>
      </p:sp>
    </p:spTree>
    <p:extLst>
      <p:ext uri="{BB962C8B-B14F-4D97-AF65-F5344CB8AC3E}">
        <p14:creationId xmlns:p14="http://schemas.microsoft.com/office/powerpoint/2010/main" xmlns="" val="1751227164"/>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715C3AE2-1ABA-4BB2-907B-02F82BC9D634}"/>
              </a:ext>
            </a:extLst>
          </p:cNvPr>
          <p:cNvSpPr/>
          <p:nvPr/>
        </p:nvSpPr>
        <p:spPr>
          <a:xfrm>
            <a:off x="1199072" y="690880"/>
            <a:ext cx="10023894" cy="674470"/>
          </a:xfrm>
          <a:prstGeom prst="rect">
            <a:avLst/>
          </a:prstGeom>
          <a:solidFill>
            <a:schemeClr val="bg1">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A3CAB072-F738-4F88-A1D5-15675F81E5BB}"/>
              </a:ext>
            </a:extLst>
          </p:cNvPr>
          <p:cNvSpPr/>
          <p:nvPr/>
        </p:nvSpPr>
        <p:spPr>
          <a:xfrm>
            <a:off x="4037163" y="629920"/>
            <a:ext cx="4442603" cy="707886"/>
          </a:xfrm>
          <a:prstGeom prst="rect">
            <a:avLst/>
          </a:prstGeom>
        </p:spPr>
        <p:txBody>
          <a:bodyPr wrap="square">
            <a:spAutoFit/>
          </a:bodyPr>
          <a:lstStyle/>
          <a:p>
            <a:pPr algn="ctr"/>
            <a:r>
              <a:rPr lang="en-US" sz="4000" dirty="0">
                <a:latin typeface="Times New Roman" panose="02020603050405020304" pitchFamily="18" charset="0"/>
                <a:cs typeface="Times New Roman" panose="02020603050405020304" pitchFamily="18" charset="0"/>
              </a:rPr>
              <a:t>Literature Review</a:t>
            </a:r>
          </a:p>
        </p:txBody>
      </p:sp>
      <p:sp>
        <p:nvSpPr>
          <p:cNvPr id="7" name="Slide Number Placeholder 6">
            <a:extLst>
              <a:ext uri="{FF2B5EF4-FFF2-40B4-BE49-F238E27FC236}">
                <a16:creationId xmlns:a16="http://schemas.microsoft.com/office/drawing/2014/main" xmlns="" id="{D76790FF-E8A7-44D8-9707-7AAD4B3C5399}"/>
              </a:ext>
            </a:extLst>
          </p:cNvPr>
          <p:cNvSpPr>
            <a:spLocks noGrp="1"/>
          </p:cNvSpPr>
          <p:nvPr>
            <p:ph type="sldNum" sz="quarter" idx="12"/>
          </p:nvPr>
        </p:nvSpPr>
        <p:spPr/>
        <p:txBody>
          <a:bodyPr/>
          <a:lstStyle/>
          <a:p>
            <a:fld id="{5A882AEB-466F-4274-942F-3CDF80EA56C5}" type="slidenum">
              <a:rPr lang="en-US" smtClean="0"/>
              <a:pPr/>
              <a:t>8</a:t>
            </a:fld>
            <a:endParaRPr lang="en-US"/>
          </a:p>
        </p:txBody>
      </p:sp>
      <p:graphicFrame>
        <p:nvGraphicFramePr>
          <p:cNvPr id="8" name="Table 7"/>
          <p:cNvGraphicFramePr>
            <a:graphicFrameLocks noGrp="1"/>
          </p:cNvGraphicFramePr>
          <p:nvPr>
            <p:extLst>
              <p:ext uri="{D42A27DB-BD31-4B8C-83A1-F6EECF244321}">
                <p14:modId xmlns:p14="http://schemas.microsoft.com/office/powerpoint/2010/main" xmlns="" val="2861202749"/>
              </p:ext>
            </p:extLst>
          </p:nvPr>
        </p:nvGraphicFramePr>
        <p:xfrm>
          <a:off x="1087121" y="1518870"/>
          <a:ext cx="10474959" cy="3648991"/>
        </p:xfrm>
        <a:graphic>
          <a:graphicData uri="http://schemas.openxmlformats.org/drawingml/2006/table">
            <a:tbl>
              <a:tblPr firstRow="1" bandRow="1">
                <a:tableStyleId>{5C22544A-7EE6-4342-B048-85BDC9FD1C3A}</a:tableStyleId>
              </a:tblPr>
              <a:tblGrid>
                <a:gridCol w="1457159">
                  <a:extLst>
                    <a:ext uri="{9D8B030D-6E8A-4147-A177-3AD203B41FA5}">
                      <a16:colId xmlns:a16="http://schemas.microsoft.com/office/drawing/2014/main" xmlns="" val="20000"/>
                    </a:ext>
                  </a:extLst>
                </a:gridCol>
                <a:gridCol w="2839129">
                  <a:extLst>
                    <a:ext uri="{9D8B030D-6E8A-4147-A177-3AD203B41FA5}">
                      <a16:colId xmlns:a16="http://schemas.microsoft.com/office/drawing/2014/main" xmlns="" val="20001"/>
                    </a:ext>
                  </a:extLst>
                </a:gridCol>
                <a:gridCol w="829700">
                  <a:extLst>
                    <a:ext uri="{9D8B030D-6E8A-4147-A177-3AD203B41FA5}">
                      <a16:colId xmlns:a16="http://schemas.microsoft.com/office/drawing/2014/main" xmlns="" val="20002"/>
                    </a:ext>
                  </a:extLst>
                </a:gridCol>
                <a:gridCol w="1166765">
                  <a:extLst>
                    <a:ext uri="{9D8B030D-6E8A-4147-A177-3AD203B41FA5}">
                      <a16:colId xmlns:a16="http://schemas.microsoft.com/office/drawing/2014/main" xmlns="" val="20003"/>
                    </a:ext>
                  </a:extLst>
                </a:gridCol>
                <a:gridCol w="1030030">
                  <a:extLst>
                    <a:ext uri="{9D8B030D-6E8A-4147-A177-3AD203B41FA5}">
                      <a16:colId xmlns:a16="http://schemas.microsoft.com/office/drawing/2014/main" xmlns="" val="20004"/>
                    </a:ext>
                  </a:extLst>
                </a:gridCol>
                <a:gridCol w="720784">
                  <a:extLst>
                    <a:ext uri="{9D8B030D-6E8A-4147-A177-3AD203B41FA5}">
                      <a16:colId xmlns:a16="http://schemas.microsoft.com/office/drawing/2014/main" xmlns="" val="20005"/>
                    </a:ext>
                  </a:extLst>
                </a:gridCol>
                <a:gridCol w="880890">
                  <a:extLst>
                    <a:ext uri="{9D8B030D-6E8A-4147-A177-3AD203B41FA5}">
                      <a16:colId xmlns:a16="http://schemas.microsoft.com/office/drawing/2014/main" xmlns="" val="20006"/>
                    </a:ext>
                  </a:extLst>
                </a:gridCol>
                <a:gridCol w="822877">
                  <a:extLst>
                    <a:ext uri="{9D8B030D-6E8A-4147-A177-3AD203B41FA5}">
                      <a16:colId xmlns:a16="http://schemas.microsoft.com/office/drawing/2014/main" xmlns="" val="20007"/>
                    </a:ext>
                  </a:extLst>
                </a:gridCol>
                <a:gridCol w="727625">
                  <a:extLst>
                    <a:ext uri="{9D8B030D-6E8A-4147-A177-3AD203B41FA5}">
                      <a16:colId xmlns:a16="http://schemas.microsoft.com/office/drawing/2014/main" xmlns="" val="20008"/>
                    </a:ext>
                  </a:extLst>
                </a:gridCol>
              </a:tblGrid>
              <a:tr h="304244">
                <a:tc rowSpan="2">
                  <a:txBody>
                    <a:bodyPr/>
                    <a:lstStyle/>
                    <a:p>
                      <a:pPr algn="ctr"/>
                      <a:r>
                        <a:rPr lang="en-US" sz="1300" dirty="0">
                          <a:solidFill>
                            <a:schemeClr val="tx1"/>
                          </a:solidFill>
                        </a:rPr>
                        <a:t>Author</a:t>
                      </a:r>
                    </a:p>
                  </a:txBody>
                  <a:tcPr anchor="ctr">
                    <a:solidFill>
                      <a:schemeClr val="accent6">
                        <a:lumMod val="40000"/>
                        <a:lumOff val="60000"/>
                      </a:schemeClr>
                    </a:solidFill>
                  </a:tcPr>
                </a:tc>
                <a:tc rowSpan="2">
                  <a:txBody>
                    <a:bodyPr/>
                    <a:lstStyle/>
                    <a:p>
                      <a:pPr algn="ctr"/>
                      <a:r>
                        <a:rPr lang="en-US" sz="1300" dirty="0">
                          <a:solidFill>
                            <a:schemeClr val="tx1"/>
                          </a:solidFill>
                        </a:rPr>
                        <a:t>Title</a:t>
                      </a:r>
                    </a:p>
                  </a:txBody>
                  <a:tcPr anchor="ctr">
                    <a:solidFill>
                      <a:schemeClr val="accent6">
                        <a:lumMod val="40000"/>
                        <a:lumOff val="60000"/>
                      </a:schemeClr>
                    </a:solidFill>
                  </a:tcPr>
                </a:tc>
                <a:tc rowSpan="2">
                  <a:txBody>
                    <a:bodyPr/>
                    <a:lstStyle/>
                    <a:p>
                      <a:pPr algn="ctr"/>
                      <a:r>
                        <a:rPr lang="en-US" sz="1300" dirty="0">
                          <a:solidFill>
                            <a:schemeClr val="tx1"/>
                          </a:solidFill>
                        </a:rPr>
                        <a:t>Year</a:t>
                      </a:r>
                    </a:p>
                  </a:txBody>
                  <a:tcPr anchor="ctr">
                    <a:solidFill>
                      <a:schemeClr val="accent6">
                        <a:lumMod val="40000"/>
                        <a:lumOff val="60000"/>
                      </a:schemeClr>
                    </a:solidFill>
                  </a:tcPr>
                </a:tc>
                <a:tc rowSpan="2">
                  <a:txBody>
                    <a:bodyPr/>
                    <a:lstStyle/>
                    <a:p>
                      <a:pPr algn="ctr"/>
                      <a:r>
                        <a:rPr lang="en-US" sz="1300" dirty="0">
                          <a:solidFill>
                            <a:schemeClr val="tx1"/>
                          </a:solidFill>
                        </a:rPr>
                        <a:t>Work</a:t>
                      </a:r>
                    </a:p>
                  </a:txBody>
                  <a:tcPr anchor="ctr">
                    <a:solidFill>
                      <a:schemeClr val="accent6">
                        <a:lumMod val="40000"/>
                        <a:lumOff val="60000"/>
                      </a:schemeClr>
                    </a:solidFill>
                  </a:tcPr>
                </a:tc>
                <a:tc rowSpan="2">
                  <a:txBody>
                    <a:bodyPr/>
                    <a:lstStyle/>
                    <a:p>
                      <a:pPr algn="ctr"/>
                      <a:r>
                        <a:rPr lang="en-US" sz="1300" dirty="0">
                          <a:solidFill>
                            <a:schemeClr val="tx1"/>
                          </a:solidFill>
                        </a:rPr>
                        <a:t>Algorithm</a:t>
                      </a:r>
                    </a:p>
                  </a:txBody>
                  <a:tcPr anchor="ctr">
                    <a:solidFill>
                      <a:schemeClr val="accent6">
                        <a:lumMod val="40000"/>
                        <a:lumOff val="60000"/>
                      </a:schemeClr>
                    </a:solidFill>
                  </a:tcPr>
                </a:tc>
                <a:tc gridSpan="4">
                  <a:txBody>
                    <a:bodyPr/>
                    <a:lstStyle/>
                    <a:p>
                      <a:pPr algn="ctr"/>
                      <a:r>
                        <a:rPr lang="en-US" sz="1300" dirty="0">
                          <a:solidFill>
                            <a:schemeClr val="tx1"/>
                          </a:solidFill>
                        </a:rPr>
                        <a:t>Loss</a:t>
                      </a:r>
                    </a:p>
                  </a:txBody>
                  <a:tcPr anchor="ctr">
                    <a:solidFill>
                      <a:schemeClr val="accent6">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273601">
                <a:tc vMerge="1">
                  <a:txBody>
                    <a:bodyPr/>
                    <a:lstStyle/>
                    <a:p>
                      <a:endParaRPr lang="en-US" dirty="0">
                        <a:solidFill>
                          <a:schemeClr val="tx1"/>
                        </a:solidFill>
                      </a:endParaRPr>
                    </a:p>
                  </a:txBody>
                  <a:tcPr/>
                </a:tc>
                <a:tc vMerge="1">
                  <a:txBody>
                    <a:bodyPr/>
                    <a:lstStyle/>
                    <a:p>
                      <a:endParaRPr lang="en-US" dirty="0">
                        <a:solidFill>
                          <a:schemeClr val="tx1"/>
                        </a:solidFill>
                      </a:endParaRPr>
                    </a:p>
                  </a:txBody>
                  <a:tcPr/>
                </a:tc>
                <a:tc vMerge="1">
                  <a:txBody>
                    <a:bodyPr/>
                    <a:lstStyle/>
                    <a:p>
                      <a:endParaRPr lang="en-US" dirty="0">
                        <a:solidFill>
                          <a:schemeClr val="tx1"/>
                        </a:solidFill>
                      </a:endParaRPr>
                    </a:p>
                  </a:txBody>
                  <a:tcPr/>
                </a:tc>
                <a:tc vMerge="1">
                  <a:txBody>
                    <a:bodyPr/>
                    <a:lstStyle/>
                    <a:p>
                      <a:endParaRPr lang="en-US" dirty="0">
                        <a:solidFill>
                          <a:schemeClr val="tx1"/>
                        </a:solidFill>
                      </a:endParaRPr>
                    </a:p>
                  </a:txBody>
                  <a:tcPr/>
                </a:tc>
                <a:tc vMerge="1">
                  <a:txBody>
                    <a:bodyPr/>
                    <a:lstStyle/>
                    <a:p>
                      <a:endParaRPr lang="en-US" dirty="0">
                        <a:solidFill>
                          <a:schemeClr val="tx1"/>
                        </a:solidFill>
                      </a:endParaRPr>
                    </a:p>
                  </a:txBody>
                  <a:tcPr/>
                </a:tc>
                <a:tc>
                  <a:txBody>
                    <a:bodyPr/>
                    <a:lstStyle/>
                    <a:p>
                      <a:pPr algn="ctr"/>
                      <a:r>
                        <a:rPr lang="en-US" sz="1300" dirty="0">
                          <a:solidFill>
                            <a:schemeClr val="tx1"/>
                          </a:solidFill>
                        </a:rPr>
                        <a:t>MSE</a:t>
                      </a:r>
                    </a:p>
                  </a:txBody>
                  <a:tcPr anchor="ctr">
                    <a:solidFill>
                      <a:schemeClr val="accent6">
                        <a:lumMod val="40000"/>
                        <a:lumOff val="60000"/>
                      </a:schemeClr>
                    </a:solidFill>
                  </a:tcPr>
                </a:tc>
                <a:tc>
                  <a:txBody>
                    <a:bodyPr/>
                    <a:lstStyle/>
                    <a:p>
                      <a:pPr algn="ctr"/>
                      <a:r>
                        <a:rPr lang="en-US" sz="1300" dirty="0">
                          <a:solidFill>
                            <a:schemeClr val="tx1"/>
                          </a:solidFill>
                        </a:rPr>
                        <a:t>RMSE</a:t>
                      </a:r>
                    </a:p>
                  </a:txBody>
                  <a:tcPr anchor="ctr">
                    <a:solidFill>
                      <a:schemeClr val="accent6">
                        <a:lumMod val="40000"/>
                        <a:lumOff val="60000"/>
                      </a:schemeClr>
                    </a:solidFill>
                  </a:tcPr>
                </a:tc>
                <a:tc>
                  <a:txBody>
                    <a:bodyPr/>
                    <a:lstStyle/>
                    <a:p>
                      <a:pPr algn="ctr"/>
                      <a:r>
                        <a:rPr lang="en-US" sz="1300" dirty="0">
                          <a:solidFill>
                            <a:schemeClr val="tx1"/>
                          </a:solidFill>
                        </a:rPr>
                        <a:t>MAE</a:t>
                      </a:r>
                    </a:p>
                  </a:txBody>
                  <a:tcPr anchor="ctr">
                    <a:solidFill>
                      <a:schemeClr val="accent6">
                        <a:lumMod val="40000"/>
                        <a:lumOff val="60000"/>
                      </a:schemeClr>
                    </a:solidFill>
                  </a:tcPr>
                </a:tc>
                <a:tc>
                  <a:txBody>
                    <a:bodyPr/>
                    <a:lstStyle/>
                    <a:p>
                      <a:pPr algn="ctr"/>
                      <a:r>
                        <a:rPr lang="en-US" sz="1300" dirty="0">
                          <a:solidFill>
                            <a:schemeClr val="tx1"/>
                          </a:solidFill>
                        </a:rPr>
                        <a:t>MAPE</a:t>
                      </a:r>
                    </a:p>
                  </a:txBody>
                  <a:tcPr anchor="ctr">
                    <a:solidFill>
                      <a:schemeClr val="accent6">
                        <a:lumMod val="40000"/>
                        <a:lumOff val="60000"/>
                      </a:schemeClr>
                    </a:solidFill>
                  </a:tcPr>
                </a:tc>
                <a:extLst>
                  <a:ext uri="{0D108BD9-81ED-4DB2-BD59-A6C34878D82A}">
                    <a16:rowId xmlns:a16="http://schemas.microsoft.com/office/drawing/2014/main" xmlns="" val="10001"/>
                  </a:ext>
                </a:extLst>
              </a:tr>
              <a:tr h="1296006">
                <a:tc>
                  <a:txBody>
                    <a:bodyPr/>
                    <a:lstStyle/>
                    <a:p>
                      <a:pPr algn="ctr"/>
                      <a:r>
                        <a:rPr lang="en-US" sz="1300" dirty="0" err="1"/>
                        <a:t>Nury</a:t>
                      </a:r>
                      <a:r>
                        <a:rPr lang="en-US" sz="1300" dirty="0"/>
                        <a:t>, AH and Koch, M and </a:t>
                      </a:r>
                      <a:r>
                        <a:rPr lang="en-US" sz="1300" dirty="0" err="1"/>
                        <a:t>Alam</a:t>
                      </a:r>
                      <a:r>
                        <a:rPr lang="en-US" sz="1300" dirty="0"/>
                        <a:t>, MJB[3]</a:t>
                      </a:r>
                      <a:endParaRPr lang="en-US" sz="1300" dirty="0">
                        <a:solidFill>
                          <a:schemeClr val="tx1"/>
                        </a:solidFill>
                      </a:endParaRPr>
                    </a:p>
                  </a:txBody>
                  <a:tcPr anchor="ctr">
                    <a:solidFill>
                      <a:schemeClr val="accent6">
                        <a:lumMod val="40000"/>
                        <a:lumOff val="60000"/>
                      </a:schemeClr>
                    </a:solidFill>
                  </a:tcPr>
                </a:tc>
                <a:tc>
                  <a:txBody>
                    <a:bodyPr/>
                    <a:lstStyle/>
                    <a:p>
                      <a:pPr algn="ctr"/>
                      <a:r>
                        <a:rPr lang="en-US" sz="1300" dirty="0"/>
                        <a:t>Time series analysis and forecasting of temperatures in the </a:t>
                      </a:r>
                      <a:r>
                        <a:rPr lang="en-US" sz="1300" dirty="0" err="1"/>
                        <a:t>sylhet</a:t>
                      </a:r>
                      <a:r>
                        <a:rPr lang="en-US" sz="1300" dirty="0"/>
                        <a:t> division of </a:t>
                      </a:r>
                      <a:r>
                        <a:rPr lang="en-US" sz="1300" dirty="0" err="1"/>
                        <a:t>bangladesh</a:t>
                      </a:r>
                      <a:endParaRPr lang="en-US" sz="1300" dirty="0">
                        <a:solidFill>
                          <a:schemeClr val="tx1"/>
                        </a:solidFill>
                      </a:endParaRPr>
                    </a:p>
                  </a:txBody>
                  <a:tcPr anchor="ctr">
                    <a:solidFill>
                      <a:schemeClr val="accent6">
                        <a:lumMod val="40000"/>
                        <a:lumOff val="60000"/>
                      </a:schemeClr>
                    </a:solidFill>
                  </a:tcPr>
                </a:tc>
                <a:tc>
                  <a:txBody>
                    <a:bodyPr/>
                    <a:lstStyle/>
                    <a:p>
                      <a:pPr algn="ctr"/>
                      <a:r>
                        <a:rPr lang="en-US" sz="1300" dirty="0"/>
                        <a:t>2013</a:t>
                      </a:r>
                      <a:endParaRPr lang="en-US" sz="1300" dirty="0">
                        <a:solidFill>
                          <a:schemeClr val="tx1"/>
                        </a:solidFill>
                      </a:endParaRPr>
                    </a:p>
                  </a:txBody>
                  <a:tcPr anchor="ctr">
                    <a:solidFill>
                      <a:schemeClr val="accent6">
                        <a:lumMod val="40000"/>
                        <a:lumOff val="60000"/>
                      </a:schemeClr>
                    </a:solidFill>
                  </a:tcPr>
                </a:tc>
                <a:tc>
                  <a:txBody>
                    <a:bodyPr/>
                    <a:lstStyle/>
                    <a:p>
                      <a:pPr algn="ctr"/>
                      <a:r>
                        <a:rPr lang="en-US" sz="1300" dirty="0">
                          <a:solidFill>
                            <a:schemeClr val="tx1"/>
                          </a:solidFill>
                        </a:rPr>
                        <a:t>Temperature</a:t>
                      </a:r>
                      <a:r>
                        <a:rPr lang="en-US" sz="1300" baseline="0" dirty="0">
                          <a:solidFill>
                            <a:schemeClr val="tx1"/>
                          </a:solidFill>
                        </a:rPr>
                        <a:t> Forecasting</a:t>
                      </a:r>
                      <a:endParaRPr lang="en-US" sz="1300" dirty="0">
                        <a:solidFill>
                          <a:schemeClr val="tx1"/>
                        </a:solidFill>
                      </a:endParaRPr>
                    </a:p>
                  </a:txBody>
                  <a:tcPr anchor="ctr">
                    <a:solidFill>
                      <a:schemeClr val="accent6">
                        <a:lumMod val="40000"/>
                        <a:lumOff val="60000"/>
                      </a:schemeClr>
                    </a:solidFill>
                  </a:tcPr>
                </a:tc>
                <a:tc>
                  <a:txBody>
                    <a:bodyPr/>
                    <a:lstStyle/>
                    <a:p>
                      <a:pPr algn="ctr"/>
                      <a:r>
                        <a:rPr lang="en-US" sz="1300" dirty="0">
                          <a:solidFill>
                            <a:schemeClr val="tx1"/>
                          </a:solidFill>
                        </a:rPr>
                        <a:t>SARIMA</a:t>
                      </a:r>
                    </a:p>
                  </a:txBody>
                  <a:tcPr anchor="ctr">
                    <a:solidFill>
                      <a:schemeClr val="accent6">
                        <a:lumMod val="40000"/>
                        <a:lumOff val="60000"/>
                      </a:schemeClr>
                    </a:solidFill>
                  </a:tcPr>
                </a:tc>
                <a:tc>
                  <a:txBody>
                    <a:bodyPr/>
                    <a:lstStyle/>
                    <a:p>
                      <a:pPr algn="ctr"/>
                      <a:endParaRPr lang="en-US" sz="1300" dirty="0">
                        <a:solidFill>
                          <a:schemeClr val="tx1"/>
                        </a:solidFill>
                      </a:endParaRPr>
                    </a:p>
                  </a:txBody>
                  <a:tcPr anchor="ctr">
                    <a:solidFill>
                      <a:schemeClr val="accent6">
                        <a:lumMod val="40000"/>
                        <a:lumOff val="60000"/>
                      </a:schemeClr>
                    </a:solidFill>
                  </a:tcPr>
                </a:tc>
                <a:tc>
                  <a:txBody>
                    <a:bodyPr/>
                    <a:lstStyle/>
                    <a:p>
                      <a:pPr algn="ctr"/>
                      <a:r>
                        <a:rPr lang="en-US" sz="1300" dirty="0"/>
                        <a:t>.949</a:t>
                      </a:r>
                      <a:endParaRPr lang="en-US" sz="1300" dirty="0">
                        <a:solidFill>
                          <a:schemeClr val="tx1"/>
                        </a:solidFill>
                      </a:endParaRPr>
                    </a:p>
                  </a:txBody>
                  <a:tcPr anchor="ctr">
                    <a:solidFill>
                      <a:schemeClr val="accent6">
                        <a:lumMod val="40000"/>
                        <a:lumOff val="60000"/>
                      </a:schemeClr>
                    </a:solidFill>
                  </a:tcPr>
                </a:tc>
                <a:tc>
                  <a:txBody>
                    <a:bodyPr/>
                    <a:lstStyle/>
                    <a:p>
                      <a:pPr algn="ctr"/>
                      <a:r>
                        <a:rPr lang="en-US" sz="1300" dirty="0"/>
                        <a:t>.716</a:t>
                      </a:r>
                      <a:endParaRPr lang="en-US" sz="1300" dirty="0">
                        <a:solidFill>
                          <a:schemeClr val="tx1"/>
                        </a:solidFill>
                      </a:endParaRPr>
                    </a:p>
                  </a:txBody>
                  <a:tcPr anchor="ctr">
                    <a:solidFill>
                      <a:schemeClr val="accent6">
                        <a:lumMod val="40000"/>
                        <a:lumOff val="60000"/>
                      </a:schemeClr>
                    </a:solidFill>
                  </a:tcPr>
                </a:tc>
                <a:tc>
                  <a:txBody>
                    <a:bodyPr/>
                    <a:lstStyle/>
                    <a:p>
                      <a:pPr algn="ctr"/>
                      <a:r>
                        <a:rPr lang="en-US" sz="1300" dirty="0"/>
                        <a:t>2.378</a:t>
                      </a:r>
                      <a:endParaRPr lang="en-US" sz="1300" dirty="0">
                        <a:solidFill>
                          <a:schemeClr val="tx1"/>
                        </a:solidFill>
                      </a:endParaRPr>
                    </a:p>
                  </a:txBody>
                  <a:tcPr anchor="ctr">
                    <a:solidFill>
                      <a:schemeClr val="accent6">
                        <a:lumMod val="40000"/>
                        <a:lumOff val="60000"/>
                      </a:schemeClr>
                    </a:solidFill>
                  </a:tcPr>
                </a:tc>
                <a:extLst>
                  <a:ext uri="{0D108BD9-81ED-4DB2-BD59-A6C34878D82A}">
                    <a16:rowId xmlns:a16="http://schemas.microsoft.com/office/drawing/2014/main" xmlns="" val="10002"/>
                  </a:ext>
                </a:extLst>
              </a:tr>
              <a:tr h="1012030">
                <a:tc rowSpan="2">
                  <a:txBody>
                    <a:bodyPr/>
                    <a:lstStyle/>
                    <a:p>
                      <a:pPr algn="ctr"/>
                      <a:r>
                        <a:rPr lang="en-US" sz="1300" dirty="0"/>
                        <a:t>Ray, </a:t>
                      </a:r>
                      <a:r>
                        <a:rPr lang="en-US" sz="1300" dirty="0" err="1"/>
                        <a:t>Soumik</a:t>
                      </a:r>
                      <a:r>
                        <a:rPr lang="en-US" sz="1300" dirty="0"/>
                        <a:t> and Das, </a:t>
                      </a:r>
                      <a:r>
                        <a:rPr lang="en-US" sz="1300" dirty="0" err="1"/>
                        <a:t>Soumitra</a:t>
                      </a:r>
                      <a:r>
                        <a:rPr lang="en-US" sz="1300" dirty="0"/>
                        <a:t> Sankar and Mishra, Pradeep and Al Khatib, Abdullah Mohammad Ghazi[4]</a:t>
                      </a:r>
                      <a:endParaRPr lang="en-US" sz="1300" dirty="0">
                        <a:solidFill>
                          <a:schemeClr val="tx1"/>
                        </a:solidFill>
                      </a:endParaRPr>
                    </a:p>
                  </a:txBody>
                  <a:tcPr anchor="ctr">
                    <a:solidFill>
                      <a:schemeClr val="accent6">
                        <a:lumMod val="40000"/>
                        <a:lumOff val="60000"/>
                      </a:schemeClr>
                    </a:solidFill>
                  </a:tcPr>
                </a:tc>
                <a:tc rowSpan="2">
                  <a:txBody>
                    <a:bodyPr/>
                    <a:lstStyle/>
                    <a:p>
                      <a:pPr algn="ctr"/>
                      <a:r>
                        <a:rPr lang="en-US" sz="1300" b="0" i="0" kern="1200" dirty="0">
                          <a:solidFill>
                            <a:schemeClr val="dk1"/>
                          </a:solidFill>
                          <a:latin typeface="+mn-lt"/>
                          <a:ea typeface="+mn-ea"/>
                          <a:cs typeface="+mn-cs"/>
                        </a:rPr>
                        <a:t>Time Series SARIMA Modelling and Forecasting of Monthly Rainfall and Temperature in the South Asian Countries.</a:t>
                      </a:r>
                      <a:endParaRPr lang="en-US" sz="1300" dirty="0">
                        <a:solidFill>
                          <a:schemeClr val="tx1"/>
                        </a:solidFill>
                      </a:endParaRPr>
                    </a:p>
                  </a:txBody>
                  <a:tcPr anchor="ctr">
                    <a:solidFill>
                      <a:schemeClr val="accent6">
                        <a:lumMod val="40000"/>
                        <a:lumOff val="60000"/>
                      </a:schemeClr>
                    </a:solidFill>
                  </a:tcPr>
                </a:tc>
                <a:tc rowSpan="2">
                  <a:txBody>
                    <a:bodyPr/>
                    <a:lstStyle/>
                    <a:p>
                      <a:pPr algn="ctr"/>
                      <a:r>
                        <a:rPr lang="en-US" sz="1300" dirty="0"/>
                        <a:t>2021</a:t>
                      </a:r>
                      <a:endParaRPr lang="en-US" sz="1300" dirty="0">
                        <a:solidFill>
                          <a:schemeClr val="tx1"/>
                        </a:solidFill>
                      </a:endParaRPr>
                    </a:p>
                  </a:txBody>
                  <a:tcPr anchor="ctr">
                    <a:solidFill>
                      <a:schemeClr val="accent6">
                        <a:lumMod val="40000"/>
                        <a:lumOff val="60000"/>
                      </a:schemeClr>
                    </a:solidFill>
                  </a:tcPr>
                </a:tc>
                <a:tc rowSpan="2">
                  <a:txBody>
                    <a:bodyPr/>
                    <a:lstStyle/>
                    <a:p>
                      <a:pPr algn="ctr"/>
                      <a:r>
                        <a:rPr lang="en-US" sz="1300" dirty="0">
                          <a:solidFill>
                            <a:schemeClr val="tx1"/>
                          </a:solidFill>
                        </a:rPr>
                        <a:t>Temperature,</a:t>
                      </a:r>
                      <a:r>
                        <a:rPr lang="en-US" sz="1300" baseline="0" dirty="0">
                          <a:solidFill>
                            <a:schemeClr val="tx1"/>
                          </a:solidFill>
                        </a:rPr>
                        <a:t> Humidity and Rainfall Forecasting</a:t>
                      </a:r>
                      <a:endParaRPr lang="en-US" sz="1300" dirty="0">
                        <a:solidFill>
                          <a:schemeClr val="tx1"/>
                        </a:solidFill>
                      </a:endParaRPr>
                    </a:p>
                  </a:txBody>
                  <a:tcPr anchor="ctr">
                    <a:solidFill>
                      <a:schemeClr val="accent6">
                        <a:lumMod val="40000"/>
                        <a:lumOff val="60000"/>
                      </a:schemeClr>
                    </a:solidFill>
                  </a:tcPr>
                </a:tc>
                <a:tc rowSpan="2">
                  <a:txBody>
                    <a:bodyPr/>
                    <a:lstStyle/>
                    <a:p>
                      <a:pPr algn="ctr"/>
                      <a:r>
                        <a:rPr lang="en-US" sz="1300" dirty="0">
                          <a:solidFill>
                            <a:schemeClr val="tx1"/>
                          </a:solidFill>
                        </a:rPr>
                        <a:t>ARIMA</a:t>
                      </a:r>
                    </a:p>
                  </a:txBody>
                  <a:tcPr anchor="ctr">
                    <a:solidFill>
                      <a:schemeClr val="accent6">
                        <a:lumMod val="40000"/>
                        <a:lumOff val="60000"/>
                      </a:schemeClr>
                    </a:solidFill>
                  </a:tcPr>
                </a:tc>
                <a:tc>
                  <a:txBody>
                    <a:bodyPr/>
                    <a:lstStyle/>
                    <a:p>
                      <a:pPr algn="ctr"/>
                      <a:endParaRPr lang="en-US" sz="1300" dirty="0">
                        <a:solidFill>
                          <a:schemeClr val="tx1"/>
                        </a:solidFill>
                      </a:endParaRPr>
                    </a:p>
                  </a:txBody>
                  <a:tcPr anchor="ctr">
                    <a:solidFill>
                      <a:schemeClr val="accent6">
                        <a:lumMod val="40000"/>
                        <a:lumOff val="60000"/>
                      </a:schemeClr>
                    </a:solidFill>
                  </a:tcPr>
                </a:tc>
                <a:tc>
                  <a:txBody>
                    <a:bodyPr/>
                    <a:lstStyle/>
                    <a:p>
                      <a:pPr algn="ctr"/>
                      <a:r>
                        <a:rPr lang="en-US" sz="1300" dirty="0"/>
                        <a:t>1.004363</a:t>
                      </a:r>
                      <a:endParaRPr lang="en-US" sz="1300" dirty="0">
                        <a:solidFill>
                          <a:schemeClr val="tx1"/>
                        </a:solidFill>
                      </a:endParaRPr>
                    </a:p>
                  </a:txBody>
                  <a:tcPr anchor="ctr">
                    <a:solidFill>
                      <a:schemeClr val="accent6">
                        <a:lumMod val="40000"/>
                        <a:lumOff val="60000"/>
                      </a:schemeClr>
                    </a:solidFill>
                  </a:tcPr>
                </a:tc>
                <a:tc>
                  <a:txBody>
                    <a:bodyPr/>
                    <a:lstStyle/>
                    <a:p>
                      <a:pPr algn="ctr"/>
                      <a:r>
                        <a:rPr lang="en-US" sz="1300" dirty="0"/>
                        <a:t>1.003992</a:t>
                      </a:r>
                      <a:endParaRPr lang="en-US" sz="1300" dirty="0">
                        <a:solidFill>
                          <a:schemeClr val="tx1"/>
                        </a:solidFill>
                      </a:endParaRPr>
                    </a:p>
                  </a:txBody>
                  <a:tcPr anchor="ctr">
                    <a:solidFill>
                      <a:schemeClr val="accent6">
                        <a:lumMod val="40000"/>
                        <a:lumOff val="60000"/>
                      </a:schemeClr>
                    </a:solidFill>
                  </a:tcPr>
                </a:tc>
                <a:tc>
                  <a:txBody>
                    <a:bodyPr/>
                    <a:lstStyle/>
                    <a:p>
                      <a:pPr algn="ctr"/>
                      <a:endParaRPr lang="en-US" sz="1300" dirty="0">
                        <a:solidFill>
                          <a:schemeClr val="tx1"/>
                        </a:solidFill>
                      </a:endParaRPr>
                    </a:p>
                  </a:txBody>
                  <a:tcPr anchor="ctr">
                    <a:solidFill>
                      <a:schemeClr val="accent6">
                        <a:lumMod val="40000"/>
                        <a:lumOff val="60000"/>
                      </a:schemeClr>
                    </a:solidFill>
                  </a:tcPr>
                </a:tc>
                <a:extLst>
                  <a:ext uri="{0D108BD9-81ED-4DB2-BD59-A6C34878D82A}">
                    <a16:rowId xmlns:a16="http://schemas.microsoft.com/office/drawing/2014/main" xmlns="" val="10003"/>
                  </a:ext>
                </a:extLst>
              </a:tr>
              <a:tr h="747151">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endParaRPr lang="en-US" sz="1300" dirty="0">
                        <a:solidFill>
                          <a:schemeClr val="tx1"/>
                        </a:solidFill>
                      </a:endParaRPr>
                    </a:p>
                  </a:txBody>
                  <a:tcPr anchor="ctr">
                    <a:solidFill>
                      <a:schemeClr val="accent6">
                        <a:lumMod val="40000"/>
                        <a:lumOff val="60000"/>
                      </a:schemeClr>
                    </a:solidFill>
                  </a:tcPr>
                </a:tc>
                <a:tc>
                  <a:txBody>
                    <a:bodyPr/>
                    <a:lstStyle/>
                    <a:p>
                      <a:pPr algn="ctr"/>
                      <a:r>
                        <a:rPr lang="en-US" sz="1300" dirty="0"/>
                        <a:t>35.86249</a:t>
                      </a:r>
                      <a:endParaRPr lang="en-US" sz="1300" dirty="0">
                        <a:solidFill>
                          <a:schemeClr val="tx1"/>
                        </a:solidFill>
                      </a:endParaRPr>
                    </a:p>
                  </a:txBody>
                  <a:tcPr anchor="ctr">
                    <a:solidFill>
                      <a:schemeClr val="accent6">
                        <a:lumMod val="40000"/>
                        <a:lumOff val="60000"/>
                      </a:schemeClr>
                    </a:solidFill>
                  </a:tcPr>
                </a:tc>
                <a:tc>
                  <a:txBody>
                    <a:bodyPr/>
                    <a:lstStyle/>
                    <a:p>
                      <a:pPr algn="ctr"/>
                      <a:r>
                        <a:rPr lang="en-US" sz="1300" dirty="0"/>
                        <a:t>4.3396</a:t>
                      </a:r>
                      <a:endParaRPr lang="en-US" sz="1300" dirty="0">
                        <a:solidFill>
                          <a:schemeClr val="tx1"/>
                        </a:solidFill>
                      </a:endParaRPr>
                    </a:p>
                  </a:txBody>
                  <a:tcPr anchor="ctr">
                    <a:solidFill>
                      <a:schemeClr val="accent6">
                        <a:lumMod val="40000"/>
                        <a:lumOff val="60000"/>
                      </a:schemeClr>
                    </a:solidFill>
                  </a:tcPr>
                </a:tc>
                <a:tc>
                  <a:txBody>
                    <a:bodyPr/>
                    <a:lstStyle/>
                    <a:p>
                      <a:pPr algn="ctr"/>
                      <a:endParaRPr lang="en-US" sz="1300" dirty="0">
                        <a:solidFill>
                          <a:schemeClr val="tx1"/>
                        </a:solidFill>
                      </a:endParaRPr>
                    </a:p>
                  </a:txBody>
                  <a:tcPr anchor="ctr">
                    <a:solidFill>
                      <a:schemeClr val="accent6">
                        <a:lumMod val="40000"/>
                        <a:lumOff val="60000"/>
                      </a:schemeClr>
                    </a:solidFill>
                  </a:tcPr>
                </a:tc>
                <a:extLst>
                  <a:ext uri="{0D108BD9-81ED-4DB2-BD59-A6C34878D82A}">
                    <a16:rowId xmlns:a16="http://schemas.microsoft.com/office/drawing/2014/main" xmlns="" val="10004"/>
                  </a:ext>
                </a:extLst>
              </a:tr>
            </a:tbl>
          </a:graphicData>
        </a:graphic>
      </p:graphicFrame>
      <p:sp>
        <p:nvSpPr>
          <p:cNvPr id="9" name="TextBox 8"/>
          <p:cNvSpPr txBox="1"/>
          <p:nvPr/>
        </p:nvSpPr>
        <p:spPr>
          <a:xfrm>
            <a:off x="863600" y="5577840"/>
            <a:ext cx="10698480" cy="553998"/>
          </a:xfrm>
          <a:prstGeom prst="rect">
            <a:avLst/>
          </a:prstGeom>
          <a:noFill/>
          <a:ln>
            <a:solidFill>
              <a:srgbClr val="92D050"/>
            </a:solidFill>
          </a:ln>
        </p:spPr>
        <p:txBody>
          <a:bodyPr wrap="square" rtlCol="0">
            <a:spAutoFit/>
          </a:bodyPr>
          <a:lstStyle/>
          <a:p>
            <a:r>
              <a:rPr lang="en-US" sz="1000" dirty="0"/>
              <a:t>[3]</a:t>
            </a:r>
            <a:r>
              <a:rPr lang="en-US" sz="1000" dirty="0" err="1"/>
              <a:t>Nury</a:t>
            </a:r>
            <a:r>
              <a:rPr lang="en-US" sz="1000" dirty="0"/>
              <a:t>, A. H., M. Koch, and M. J. B. </a:t>
            </a:r>
            <a:r>
              <a:rPr lang="en-US" sz="1000" dirty="0" err="1"/>
              <a:t>Alam</a:t>
            </a:r>
            <a:r>
              <a:rPr lang="en-US" sz="1000" dirty="0"/>
              <a:t>. "Time series analysis and forecasting of temperatures in the </a:t>
            </a:r>
            <a:r>
              <a:rPr lang="en-US" sz="1000" dirty="0" err="1"/>
              <a:t>sylhet</a:t>
            </a:r>
            <a:r>
              <a:rPr lang="en-US" sz="1000" dirty="0"/>
              <a:t> division of </a:t>
            </a:r>
            <a:r>
              <a:rPr lang="en-US" sz="1000" dirty="0" err="1"/>
              <a:t>bangladesh</a:t>
            </a:r>
            <a:r>
              <a:rPr lang="en-US" sz="1000" dirty="0"/>
              <a:t>." </a:t>
            </a:r>
            <a:r>
              <a:rPr lang="en-US" sz="1000" i="1" dirty="0"/>
              <a:t>4th International Conference on Environmental Aspects of Bangladesh (ICEAB), August</a:t>
            </a:r>
            <a:r>
              <a:rPr lang="en-US" sz="1000" dirty="0"/>
              <a:t>. 2013.</a:t>
            </a:r>
          </a:p>
          <a:p>
            <a:r>
              <a:rPr lang="en-US" sz="1000" dirty="0"/>
              <a:t>[4] Ray, </a:t>
            </a:r>
            <a:r>
              <a:rPr lang="en-US" sz="1000" dirty="0" err="1"/>
              <a:t>Soumik</a:t>
            </a:r>
            <a:r>
              <a:rPr lang="en-US" sz="1000" dirty="0"/>
              <a:t>, et al. "Time series SARIMA </a:t>
            </a:r>
            <a:r>
              <a:rPr lang="en-US" sz="1000" dirty="0" err="1"/>
              <a:t>modelling</a:t>
            </a:r>
            <a:r>
              <a:rPr lang="en-US" sz="1000" dirty="0"/>
              <a:t> and forecasting of monthly rainfall and temperature in the South Asian countries." </a:t>
            </a:r>
            <a:r>
              <a:rPr lang="en-US" sz="1000" i="1" dirty="0"/>
              <a:t>Earth Systems and Environment</a:t>
            </a:r>
            <a:r>
              <a:rPr lang="en-US" sz="1000" dirty="0"/>
              <a:t> 5 (2021): 531-546.</a:t>
            </a:r>
          </a:p>
        </p:txBody>
      </p:sp>
      <p:sp>
        <p:nvSpPr>
          <p:cNvPr id="10" name="Rectangle 9">
            <a:extLst>
              <a:ext uri="{FF2B5EF4-FFF2-40B4-BE49-F238E27FC236}">
                <a16:creationId xmlns:a16="http://schemas.microsoft.com/office/drawing/2014/main" xmlns="" id="{02A38E30-ED99-4A8E-96D3-4DF9A2C5E880}"/>
              </a:ext>
            </a:extLst>
          </p:cNvPr>
          <p:cNvSpPr/>
          <p:nvPr/>
        </p:nvSpPr>
        <p:spPr>
          <a:xfrm>
            <a:off x="0" y="6405889"/>
            <a:ext cx="11109656" cy="276999"/>
          </a:xfrm>
          <a:prstGeom prst="rect">
            <a:avLst/>
          </a:prstGeom>
        </p:spPr>
        <p:txBody>
          <a:bodyPr wrap="square">
            <a:spAutoFit/>
          </a:bodyPr>
          <a:lstStyle/>
          <a:p>
            <a:pPr lvl="0" algn="ctr"/>
            <a:r>
              <a:rPr lang="en-US" sz="1200" dirty="0">
                <a:latin typeface="Times New Roman" panose="02020603050405020304" pitchFamily="18" charset="0"/>
                <a:cs typeface="Times New Roman" panose="02020603050405020304" pitchFamily="18" charset="0"/>
              </a:rPr>
              <a:t>Exploring Advanced Models for Time Series-Based Weather Forecasting in Bangladesh: A Comparative Analysis of ARIMA, SARIMA, </a:t>
            </a:r>
            <a:r>
              <a:rPr lang="en-US" sz="1200" dirty="0" err="1">
                <a:latin typeface="Times New Roman" panose="02020603050405020304" pitchFamily="18" charset="0"/>
                <a:cs typeface="Times New Roman" panose="02020603050405020304" pitchFamily="18" charset="0"/>
              </a:rPr>
              <a:t>FbProphet</a:t>
            </a:r>
            <a:r>
              <a:rPr lang="en-US" sz="1200" dirty="0">
                <a:latin typeface="Times New Roman" panose="02020603050405020304" pitchFamily="18" charset="0"/>
                <a:cs typeface="Times New Roman" panose="02020603050405020304" pitchFamily="18" charset="0"/>
              </a:rPr>
              <a:t>, LSTM, and </a:t>
            </a:r>
            <a:r>
              <a:rPr lang="en-US" sz="1200" dirty="0" err="1">
                <a:latin typeface="Times New Roman" panose="02020603050405020304" pitchFamily="18" charset="0"/>
                <a:cs typeface="Times New Roman" panose="02020603050405020304" pitchFamily="18" charset="0"/>
              </a:rPr>
              <a:t>BiLSTM</a:t>
            </a:r>
            <a:r>
              <a:rPr lang="en-US" sz="1200" dirty="0">
                <a:latin typeface="Times New Roman" panose="02020603050405020304" pitchFamily="18" charset="0"/>
                <a:cs typeface="Times New Roman" panose="02020603050405020304" pitchFamily="18" charset="0"/>
              </a:rPr>
              <a:t> Models.</a:t>
            </a:r>
            <a:endParaRPr lang="en-US" sz="1200" b="1" dirty="0">
              <a:latin typeface="Times New Roman" panose="02020603050405020304" pitchFamily="18" charset="0"/>
              <a:cs typeface="Times New Roman" pitchFamily="18" charset="0"/>
            </a:endParaRPr>
          </a:p>
        </p:txBody>
      </p:sp>
    </p:spTree>
    <p:extLst>
      <p:ext uri="{BB962C8B-B14F-4D97-AF65-F5344CB8AC3E}">
        <p14:creationId xmlns:p14="http://schemas.microsoft.com/office/powerpoint/2010/main" xmlns="" val="244094179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715C3AE2-1ABA-4BB2-907B-02F82BC9D634}"/>
              </a:ext>
            </a:extLst>
          </p:cNvPr>
          <p:cNvSpPr/>
          <p:nvPr/>
        </p:nvSpPr>
        <p:spPr>
          <a:xfrm>
            <a:off x="1199072" y="701040"/>
            <a:ext cx="10023894" cy="640080"/>
          </a:xfrm>
          <a:prstGeom prst="rect">
            <a:avLst/>
          </a:prstGeom>
          <a:solidFill>
            <a:schemeClr val="bg1">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A3CAB072-F738-4F88-A1D5-15675F81E5BB}"/>
              </a:ext>
            </a:extLst>
          </p:cNvPr>
          <p:cNvSpPr/>
          <p:nvPr/>
        </p:nvSpPr>
        <p:spPr>
          <a:xfrm>
            <a:off x="4037163" y="629919"/>
            <a:ext cx="4442603" cy="707886"/>
          </a:xfrm>
          <a:prstGeom prst="rect">
            <a:avLst/>
          </a:prstGeom>
        </p:spPr>
        <p:txBody>
          <a:bodyPr wrap="square">
            <a:spAutoFit/>
          </a:bodyPr>
          <a:lstStyle/>
          <a:p>
            <a:pPr algn="ctr"/>
            <a:r>
              <a:rPr lang="en-US" sz="4000" dirty="0">
                <a:latin typeface="Times New Roman" panose="02020603050405020304" pitchFamily="18" charset="0"/>
                <a:cs typeface="Times New Roman" panose="02020603050405020304" pitchFamily="18" charset="0"/>
              </a:rPr>
              <a:t>Literature Review</a:t>
            </a:r>
          </a:p>
        </p:txBody>
      </p:sp>
      <p:sp>
        <p:nvSpPr>
          <p:cNvPr id="7" name="Slide Number Placeholder 6">
            <a:extLst>
              <a:ext uri="{FF2B5EF4-FFF2-40B4-BE49-F238E27FC236}">
                <a16:creationId xmlns:a16="http://schemas.microsoft.com/office/drawing/2014/main" xmlns="" id="{D76790FF-E8A7-44D8-9707-7AAD4B3C5399}"/>
              </a:ext>
            </a:extLst>
          </p:cNvPr>
          <p:cNvSpPr>
            <a:spLocks noGrp="1"/>
          </p:cNvSpPr>
          <p:nvPr>
            <p:ph type="sldNum" sz="quarter" idx="12"/>
          </p:nvPr>
        </p:nvSpPr>
        <p:spPr/>
        <p:txBody>
          <a:bodyPr/>
          <a:lstStyle/>
          <a:p>
            <a:fld id="{5A882AEB-466F-4274-942F-3CDF80EA56C5}" type="slidenum">
              <a:rPr lang="en-US" smtClean="0"/>
              <a:pPr/>
              <a:t>9</a:t>
            </a:fld>
            <a:endParaRPr lang="en-US"/>
          </a:p>
        </p:txBody>
      </p:sp>
      <p:graphicFrame>
        <p:nvGraphicFramePr>
          <p:cNvPr id="8" name="Table 7"/>
          <p:cNvGraphicFramePr>
            <a:graphicFrameLocks noGrp="1"/>
          </p:cNvGraphicFramePr>
          <p:nvPr>
            <p:extLst>
              <p:ext uri="{D42A27DB-BD31-4B8C-83A1-F6EECF244321}">
                <p14:modId xmlns:p14="http://schemas.microsoft.com/office/powerpoint/2010/main" xmlns="" val="10752044"/>
              </p:ext>
            </p:extLst>
          </p:nvPr>
        </p:nvGraphicFramePr>
        <p:xfrm>
          <a:off x="1188722" y="1519780"/>
          <a:ext cx="10271756" cy="3921260"/>
        </p:xfrm>
        <a:graphic>
          <a:graphicData uri="http://schemas.openxmlformats.org/drawingml/2006/table">
            <a:tbl>
              <a:tblPr firstRow="1" bandRow="1">
                <a:tableStyleId>{5C22544A-7EE6-4342-B048-85BDC9FD1C3A}</a:tableStyleId>
              </a:tblPr>
              <a:tblGrid>
                <a:gridCol w="1594442">
                  <a:extLst>
                    <a:ext uri="{9D8B030D-6E8A-4147-A177-3AD203B41FA5}">
                      <a16:colId xmlns:a16="http://schemas.microsoft.com/office/drawing/2014/main" xmlns="" val="20000"/>
                    </a:ext>
                  </a:extLst>
                </a:gridCol>
                <a:gridCol w="1594442">
                  <a:extLst>
                    <a:ext uri="{9D8B030D-6E8A-4147-A177-3AD203B41FA5}">
                      <a16:colId xmlns:a16="http://schemas.microsoft.com/office/drawing/2014/main" xmlns="" val="20001"/>
                    </a:ext>
                  </a:extLst>
                </a:gridCol>
                <a:gridCol w="900175">
                  <a:extLst>
                    <a:ext uri="{9D8B030D-6E8A-4147-A177-3AD203B41FA5}">
                      <a16:colId xmlns:a16="http://schemas.microsoft.com/office/drawing/2014/main" xmlns="" val="20002"/>
                    </a:ext>
                  </a:extLst>
                </a:gridCol>
                <a:gridCol w="1636378">
                  <a:extLst>
                    <a:ext uri="{9D8B030D-6E8A-4147-A177-3AD203B41FA5}">
                      <a16:colId xmlns:a16="http://schemas.microsoft.com/office/drawing/2014/main" xmlns="" val="20003"/>
                    </a:ext>
                  </a:extLst>
                </a:gridCol>
                <a:gridCol w="1221731">
                  <a:extLst>
                    <a:ext uri="{9D8B030D-6E8A-4147-A177-3AD203B41FA5}">
                      <a16:colId xmlns:a16="http://schemas.microsoft.com/office/drawing/2014/main" xmlns="" val="20004"/>
                    </a:ext>
                  </a:extLst>
                </a:gridCol>
                <a:gridCol w="940363">
                  <a:extLst>
                    <a:ext uri="{9D8B030D-6E8A-4147-A177-3AD203B41FA5}">
                      <a16:colId xmlns:a16="http://schemas.microsoft.com/office/drawing/2014/main" xmlns="" val="20005"/>
                    </a:ext>
                  </a:extLst>
                </a:gridCol>
                <a:gridCol w="733038">
                  <a:extLst>
                    <a:ext uri="{9D8B030D-6E8A-4147-A177-3AD203B41FA5}">
                      <a16:colId xmlns:a16="http://schemas.microsoft.com/office/drawing/2014/main" xmlns="" val="20006"/>
                    </a:ext>
                  </a:extLst>
                </a:gridCol>
                <a:gridCol w="747847">
                  <a:extLst>
                    <a:ext uri="{9D8B030D-6E8A-4147-A177-3AD203B41FA5}">
                      <a16:colId xmlns:a16="http://schemas.microsoft.com/office/drawing/2014/main" xmlns="" val="20007"/>
                    </a:ext>
                  </a:extLst>
                </a:gridCol>
                <a:gridCol w="903340">
                  <a:extLst>
                    <a:ext uri="{9D8B030D-6E8A-4147-A177-3AD203B41FA5}">
                      <a16:colId xmlns:a16="http://schemas.microsoft.com/office/drawing/2014/main" xmlns="" val="20008"/>
                    </a:ext>
                  </a:extLst>
                </a:gridCol>
              </a:tblGrid>
              <a:tr h="286571">
                <a:tc rowSpan="2">
                  <a:txBody>
                    <a:bodyPr/>
                    <a:lstStyle/>
                    <a:p>
                      <a:pPr algn="ctr"/>
                      <a:r>
                        <a:rPr lang="en-US" sz="1300" dirty="0">
                          <a:solidFill>
                            <a:schemeClr val="tx1"/>
                          </a:solidFill>
                        </a:rPr>
                        <a:t>Author</a:t>
                      </a:r>
                    </a:p>
                  </a:txBody>
                  <a:tcPr anchor="ctr">
                    <a:solidFill>
                      <a:schemeClr val="accent6">
                        <a:lumMod val="40000"/>
                        <a:lumOff val="60000"/>
                      </a:schemeClr>
                    </a:solidFill>
                  </a:tcPr>
                </a:tc>
                <a:tc rowSpan="2">
                  <a:txBody>
                    <a:bodyPr/>
                    <a:lstStyle/>
                    <a:p>
                      <a:pPr algn="ctr"/>
                      <a:r>
                        <a:rPr lang="en-US" sz="1300" dirty="0">
                          <a:solidFill>
                            <a:schemeClr val="tx1"/>
                          </a:solidFill>
                        </a:rPr>
                        <a:t>Title</a:t>
                      </a:r>
                    </a:p>
                  </a:txBody>
                  <a:tcPr anchor="ctr">
                    <a:solidFill>
                      <a:schemeClr val="accent6">
                        <a:lumMod val="40000"/>
                        <a:lumOff val="60000"/>
                      </a:schemeClr>
                    </a:solidFill>
                  </a:tcPr>
                </a:tc>
                <a:tc rowSpan="2">
                  <a:txBody>
                    <a:bodyPr/>
                    <a:lstStyle/>
                    <a:p>
                      <a:pPr algn="ctr"/>
                      <a:r>
                        <a:rPr lang="en-US" sz="1300" dirty="0">
                          <a:solidFill>
                            <a:schemeClr val="tx1"/>
                          </a:solidFill>
                        </a:rPr>
                        <a:t>Year</a:t>
                      </a:r>
                    </a:p>
                  </a:txBody>
                  <a:tcPr anchor="ctr">
                    <a:solidFill>
                      <a:schemeClr val="accent6">
                        <a:lumMod val="40000"/>
                        <a:lumOff val="60000"/>
                      </a:schemeClr>
                    </a:solidFill>
                  </a:tcPr>
                </a:tc>
                <a:tc rowSpan="2">
                  <a:txBody>
                    <a:bodyPr/>
                    <a:lstStyle/>
                    <a:p>
                      <a:pPr algn="ctr"/>
                      <a:r>
                        <a:rPr lang="en-US" sz="1300" dirty="0">
                          <a:solidFill>
                            <a:schemeClr val="tx1"/>
                          </a:solidFill>
                        </a:rPr>
                        <a:t>Work</a:t>
                      </a:r>
                    </a:p>
                  </a:txBody>
                  <a:tcPr anchor="ctr">
                    <a:solidFill>
                      <a:schemeClr val="accent6">
                        <a:lumMod val="40000"/>
                        <a:lumOff val="60000"/>
                      </a:schemeClr>
                    </a:solidFill>
                  </a:tcPr>
                </a:tc>
                <a:tc rowSpan="2">
                  <a:txBody>
                    <a:bodyPr/>
                    <a:lstStyle/>
                    <a:p>
                      <a:pPr algn="ctr"/>
                      <a:r>
                        <a:rPr lang="en-US" sz="1300" dirty="0">
                          <a:solidFill>
                            <a:schemeClr val="tx1"/>
                          </a:solidFill>
                        </a:rPr>
                        <a:t>Algorithm</a:t>
                      </a:r>
                    </a:p>
                  </a:txBody>
                  <a:tcPr anchor="ctr">
                    <a:solidFill>
                      <a:schemeClr val="accent6">
                        <a:lumMod val="40000"/>
                        <a:lumOff val="60000"/>
                      </a:schemeClr>
                    </a:solidFill>
                  </a:tcPr>
                </a:tc>
                <a:tc gridSpan="4">
                  <a:txBody>
                    <a:bodyPr/>
                    <a:lstStyle/>
                    <a:p>
                      <a:pPr algn="ctr"/>
                      <a:r>
                        <a:rPr lang="en-US" sz="1300" dirty="0">
                          <a:solidFill>
                            <a:schemeClr val="tx1"/>
                          </a:solidFill>
                        </a:rPr>
                        <a:t>Loss</a:t>
                      </a:r>
                    </a:p>
                  </a:txBody>
                  <a:tcPr anchor="ctr">
                    <a:solidFill>
                      <a:schemeClr val="accent6">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286571">
                <a:tc vMerge="1">
                  <a:txBody>
                    <a:bodyPr/>
                    <a:lstStyle/>
                    <a:p>
                      <a:endParaRPr lang="en-US" dirty="0">
                        <a:solidFill>
                          <a:schemeClr val="tx1"/>
                        </a:solidFill>
                      </a:endParaRPr>
                    </a:p>
                  </a:txBody>
                  <a:tcPr/>
                </a:tc>
                <a:tc vMerge="1">
                  <a:txBody>
                    <a:bodyPr/>
                    <a:lstStyle/>
                    <a:p>
                      <a:endParaRPr lang="en-US" dirty="0">
                        <a:solidFill>
                          <a:schemeClr val="tx1"/>
                        </a:solidFill>
                      </a:endParaRPr>
                    </a:p>
                  </a:txBody>
                  <a:tcPr/>
                </a:tc>
                <a:tc vMerge="1">
                  <a:txBody>
                    <a:bodyPr/>
                    <a:lstStyle/>
                    <a:p>
                      <a:endParaRPr lang="en-US" dirty="0">
                        <a:solidFill>
                          <a:schemeClr val="tx1"/>
                        </a:solidFill>
                      </a:endParaRPr>
                    </a:p>
                  </a:txBody>
                  <a:tcPr/>
                </a:tc>
                <a:tc vMerge="1">
                  <a:txBody>
                    <a:bodyPr/>
                    <a:lstStyle/>
                    <a:p>
                      <a:endParaRPr lang="en-US" dirty="0">
                        <a:solidFill>
                          <a:schemeClr val="tx1"/>
                        </a:solidFill>
                      </a:endParaRPr>
                    </a:p>
                  </a:txBody>
                  <a:tcPr/>
                </a:tc>
                <a:tc vMerge="1">
                  <a:txBody>
                    <a:bodyPr/>
                    <a:lstStyle/>
                    <a:p>
                      <a:endParaRPr lang="en-US" dirty="0">
                        <a:solidFill>
                          <a:schemeClr val="tx1"/>
                        </a:solidFill>
                      </a:endParaRPr>
                    </a:p>
                  </a:txBody>
                  <a:tcPr/>
                </a:tc>
                <a:tc>
                  <a:txBody>
                    <a:bodyPr/>
                    <a:lstStyle/>
                    <a:p>
                      <a:pPr algn="ctr"/>
                      <a:r>
                        <a:rPr lang="en-US" sz="1300" dirty="0">
                          <a:solidFill>
                            <a:schemeClr val="tx1"/>
                          </a:solidFill>
                        </a:rPr>
                        <a:t>MSE</a:t>
                      </a:r>
                    </a:p>
                  </a:txBody>
                  <a:tcPr anchor="ctr">
                    <a:solidFill>
                      <a:schemeClr val="accent6">
                        <a:lumMod val="40000"/>
                        <a:lumOff val="60000"/>
                      </a:schemeClr>
                    </a:solidFill>
                  </a:tcPr>
                </a:tc>
                <a:tc>
                  <a:txBody>
                    <a:bodyPr/>
                    <a:lstStyle/>
                    <a:p>
                      <a:pPr algn="ctr"/>
                      <a:r>
                        <a:rPr lang="en-US" sz="1300" dirty="0">
                          <a:solidFill>
                            <a:schemeClr val="tx1"/>
                          </a:solidFill>
                        </a:rPr>
                        <a:t>RMSE</a:t>
                      </a:r>
                    </a:p>
                  </a:txBody>
                  <a:tcPr anchor="ctr">
                    <a:solidFill>
                      <a:schemeClr val="accent6">
                        <a:lumMod val="40000"/>
                        <a:lumOff val="60000"/>
                      </a:schemeClr>
                    </a:solidFill>
                  </a:tcPr>
                </a:tc>
                <a:tc>
                  <a:txBody>
                    <a:bodyPr/>
                    <a:lstStyle/>
                    <a:p>
                      <a:pPr algn="ctr"/>
                      <a:r>
                        <a:rPr lang="en-US" sz="1300" dirty="0">
                          <a:solidFill>
                            <a:schemeClr val="tx1"/>
                          </a:solidFill>
                        </a:rPr>
                        <a:t>MAE</a:t>
                      </a:r>
                    </a:p>
                  </a:txBody>
                  <a:tcPr anchor="ctr">
                    <a:solidFill>
                      <a:schemeClr val="accent6">
                        <a:lumMod val="40000"/>
                        <a:lumOff val="60000"/>
                      </a:schemeClr>
                    </a:solidFill>
                  </a:tcPr>
                </a:tc>
                <a:tc>
                  <a:txBody>
                    <a:bodyPr/>
                    <a:lstStyle/>
                    <a:p>
                      <a:pPr algn="ctr"/>
                      <a:r>
                        <a:rPr lang="en-US" sz="1300" dirty="0">
                          <a:solidFill>
                            <a:schemeClr val="tx1"/>
                          </a:solidFill>
                        </a:rPr>
                        <a:t>MAPE</a:t>
                      </a:r>
                    </a:p>
                  </a:txBody>
                  <a:tcPr anchor="ctr">
                    <a:solidFill>
                      <a:schemeClr val="accent6">
                        <a:lumMod val="40000"/>
                        <a:lumOff val="60000"/>
                      </a:schemeClr>
                    </a:solidFill>
                  </a:tcPr>
                </a:tc>
                <a:extLst>
                  <a:ext uri="{0D108BD9-81ED-4DB2-BD59-A6C34878D82A}">
                    <a16:rowId xmlns:a16="http://schemas.microsoft.com/office/drawing/2014/main" xmlns="" val="10001"/>
                  </a:ext>
                </a:extLst>
              </a:tr>
              <a:tr h="593895">
                <a:tc rowSpan="2">
                  <a:txBody>
                    <a:bodyPr/>
                    <a:lstStyle/>
                    <a:p>
                      <a:pPr algn="ctr"/>
                      <a:r>
                        <a:rPr lang="en-US" sz="1400" dirty="0" err="1"/>
                        <a:t>Toharudin</a:t>
                      </a:r>
                      <a:r>
                        <a:rPr lang="en-US" sz="1400" dirty="0"/>
                        <a:t>, Toni and </a:t>
                      </a:r>
                      <a:r>
                        <a:rPr lang="en-US" sz="1400" dirty="0" err="1"/>
                        <a:t>Pontoh</a:t>
                      </a:r>
                      <a:r>
                        <a:rPr lang="en-US" sz="1400" dirty="0"/>
                        <a:t>, </a:t>
                      </a:r>
                      <a:r>
                        <a:rPr lang="en-US" sz="1400" dirty="0" err="1"/>
                        <a:t>Resa</a:t>
                      </a:r>
                      <a:r>
                        <a:rPr lang="en-US" sz="1400" dirty="0"/>
                        <a:t> </a:t>
                      </a:r>
                      <a:r>
                        <a:rPr lang="en-US" sz="1400" dirty="0" err="1"/>
                        <a:t>Septiani</a:t>
                      </a:r>
                      <a:r>
                        <a:rPr lang="en-US" sz="1400" dirty="0"/>
                        <a:t> and </a:t>
                      </a:r>
                      <a:r>
                        <a:rPr lang="en-US" sz="1400" dirty="0" err="1"/>
                        <a:t>Caraka</a:t>
                      </a:r>
                      <a:r>
                        <a:rPr lang="en-US" sz="1400" dirty="0"/>
                        <a:t>, </a:t>
                      </a:r>
                      <a:r>
                        <a:rPr lang="en-US" sz="1400" dirty="0" err="1"/>
                        <a:t>Rezzy</a:t>
                      </a:r>
                      <a:r>
                        <a:rPr lang="en-US" sz="1400" dirty="0"/>
                        <a:t> </a:t>
                      </a:r>
                      <a:r>
                        <a:rPr lang="en-US" sz="1400" dirty="0" err="1"/>
                        <a:t>Eko</a:t>
                      </a:r>
                      <a:r>
                        <a:rPr lang="en-US" sz="1400" dirty="0"/>
                        <a:t> and </a:t>
                      </a:r>
                      <a:r>
                        <a:rPr lang="en-US" sz="1400" dirty="0" err="1"/>
                        <a:t>Zahroh</a:t>
                      </a:r>
                      <a:r>
                        <a:rPr lang="en-US" sz="1400" dirty="0"/>
                        <a:t>, </a:t>
                      </a:r>
                      <a:r>
                        <a:rPr lang="en-US" sz="1400" dirty="0" err="1"/>
                        <a:t>Solichatus</a:t>
                      </a:r>
                      <a:r>
                        <a:rPr lang="en-US" sz="1400" dirty="0"/>
                        <a:t> and Lee, </a:t>
                      </a:r>
                      <a:r>
                        <a:rPr lang="en-US" sz="1400" dirty="0" err="1"/>
                        <a:t>Youngjo</a:t>
                      </a:r>
                      <a:r>
                        <a:rPr lang="en-US" sz="1400" dirty="0"/>
                        <a:t> and Chen, Rung Ching[5]</a:t>
                      </a:r>
                      <a:endParaRPr lang="en-US" sz="1300" dirty="0">
                        <a:solidFill>
                          <a:schemeClr val="tx1"/>
                        </a:solidFill>
                      </a:endParaRPr>
                    </a:p>
                  </a:txBody>
                  <a:tcPr anchor="ctr">
                    <a:solidFill>
                      <a:schemeClr val="accent6">
                        <a:lumMod val="40000"/>
                        <a:lumOff val="60000"/>
                      </a:schemeClr>
                    </a:solidFill>
                  </a:tcPr>
                </a:tc>
                <a:tc rowSpan="2">
                  <a:txBody>
                    <a:bodyPr/>
                    <a:lstStyle/>
                    <a:p>
                      <a:pPr algn="ctr"/>
                      <a:r>
                        <a:rPr lang="en-US" sz="1400" dirty="0"/>
                        <a:t>Employing long short-term memory and Facebook prophet model in air temperature forecasting</a:t>
                      </a:r>
                      <a:endParaRPr lang="en-US" sz="1300" dirty="0">
                        <a:solidFill>
                          <a:schemeClr val="tx1"/>
                        </a:solidFill>
                      </a:endParaRPr>
                    </a:p>
                  </a:txBody>
                  <a:tcPr anchor="ctr">
                    <a:solidFill>
                      <a:schemeClr val="accent6">
                        <a:lumMod val="40000"/>
                        <a:lumOff val="60000"/>
                      </a:schemeClr>
                    </a:solidFill>
                  </a:tcPr>
                </a:tc>
                <a:tc rowSpan="2">
                  <a:txBody>
                    <a:bodyPr/>
                    <a:lstStyle/>
                    <a:p>
                      <a:pPr algn="ctr"/>
                      <a:r>
                        <a:rPr lang="en-US" sz="1400" dirty="0"/>
                        <a:t>2023</a:t>
                      </a:r>
                      <a:endParaRPr lang="en-US" sz="1300" dirty="0">
                        <a:solidFill>
                          <a:schemeClr val="tx1"/>
                        </a:solidFill>
                      </a:endParaRPr>
                    </a:p>
                  </a:txBody>
                  <a:tcPr anchor="ctr">
                    <a:solidFill>
                      <a:schemeClr val="accent6">
                        <a:lumMod val="40000"/>
                        <a:lumOff val="60000"/>
                      </a:schemeClr>
                    </a:solidFill>
                  </a:tcPr>
                </a:tc>
                <a:tc rowSpan="2">
                  <a:txBody>
                    <a:bodyPr/>
                    <a:lstStyle/>
                    <a:p>
                      <a:pPr algn="ctr"/>
                      <a:r>
                        <a:rPr lang="en-US" sz="1300" dirty="0">
                          <a:solidFill>
                            <a:schemeClr val="tx1"/>
                          </a:solidFill>
                        </a:rPr>
                        <a:t>Temperature</a:t>
                      </a:r>
                      <a:r>
                        <a:rPr lang="en-US" sz="1300" baseline="0" dirty="0">
                          <a:solidFill>
                            <a:schemeClr val="tx1"/>
                          </a:solidFill>
                        </a:rPr>
                        <a:t> Forecasting</a:t>
                      </a:r>
                      <a:endParaRPr lang="en-US" sz="1300" dirty="0">
                        <a:solidFill>
                          <a:schemeClr val="tx1"/>
                        </a:solidFill>
                      </a:endParaRPr>
                    </a:p>
                  </a:txBody>
                  <a:tcPr anchor="ctr">
                    <a:solidFill>
                      <a:schemeClr val="accent6">
                        <a:lumMod val="40000"/>
                        <a:lumOff val="60000"/>
                      </a:schemeClr>
                    </a:solidFill>
                  </a:tcPr>
                </a:tc>
                <a:tc>
                  <a:txBody>
                    <a:bodyPr/>
                    <a:lstStyle/>
                    <a:p>
                      <a:pPr algn="ctr"/>
                      <a:r>
                        <a:rPr lang="en-US" sz="1300" dirty="0">
                          <a:solidFill>
                            <a:schemeClr val="tx1"/>
                          </a:solidFill>
                        </a:rPr>
                        <a:t>LSTM</a:t>
                      </a:r>
                    </a:p>
                  </a:txBody>
                  <a:tcPr anchor="ctr">
                    <a:solidFill>
                      <a:schemeClr val="accent6">
                        <a:lumMod val="40000"/>
                        <a:lumOff val="60000"/>
                      </a:schemeClr>
                    </a:solidFill>
                  </a:tcPr>
                </a:tc>
                <a:tc>
                  <a:txBody>
                    <a:bodyPr/>
                    <a:lstStyle/>
                    <a:p>
                      <a:pPr algn="ctr"/>
                      <a:endParaRPr lang="en-US" sz="1300" dirty="0">
                        <a:solidFill>
                          <a:schemeClr val="tx1"/>
                        </a:solidFill>
                      </a:endParaRPr>
                    </a:p>
                  </a:txBody>
                  <a:tcPr anchor="ctr">
                    <a:solidFill>
                      <a:schemeClr val="accent6">
                        <a:lumMod val="40000"/>
                        <a:lumOff val="60000"/>
                      </a:schemeClr>
                    </a:solidFill>
                  </a:tcPr>
                </a:tc>
                <a:tc>
                  <a:txBody>
                    <a:bodyPr/>
                    <a:lstStyle/>
                    <a:p>
                      <a:pPr algn="ctr"/>
                      <a:r>
                        <a:rPr lang="en-US" sz="1400" dirty="0"/>
                        <a:t>1.23</a:t>
                      </a:r>
                      <a:endParaRPr lang="en-US" sz="1300" dirty="0">
                        <a:solidFill>
                          <a:schemeClr val="tx1"/>
                        </a:solidFill>
                      </a:endParaRPr>
                    </a:p>
                  </a:txBody>
                  <a:tcPr anchor="ctr">
                    <a:solidFill>
                      <a:schemeClr val="accent6">
                        <a:lumMod val="40000"/>
                        <a:lumOff val="60000"/>
                      </a:schemeClr>
                    </a:solidFill>
                  </a:tcPr>
                </a:tc>
                <a:tc>
                  <a:txBody>
                    <a:bodyPr/>
                    <a:lstStyle/>
                    <a:p>
                      <a:pPr algn="ctr"/>
                      <a:endParaRPr lang="en-US" sz="1300" dirty="0">
                        <a:solidFill>
                          <a:schemeClr val="tx1"/>
                        </a:solidFill>
                      </a:endParaRPr>
                    </a:p>
                  </a:txBody>
                  <a:tcPr anchor="ctr">
                    <a:solidFill>
                      <a:schemeClr val="accent6">
                        <a:lumMod val="40000"/>
                        <a:lumOff val="60000"/>
                      </a:schemeClr>
                    </a:solidFill>
                  </a:tcPr>
                </a:tc>
                <a:tc>
                  <a:txBody>
                    <a:bodyPr/>
                    <a:lstStyle/>
                    <a:p>
                      <a:pPr algn="ctr"/>
                      <a:endParaRPr lang="en-US" sz="1300" dirty="0">
                        <a:solidFill>
                          <a:schemeClr val="tx1"/>
                        </a:solidFill>
                      </a:endParaRPr>
                    </a:p>
                  </a:txBody>
                  <a:tcPr anchor="ctr">
                    <a:solidFill>
                      <a:schemeClr val="accent6">
                        <a:lumMod val="40000"/>
                        <a:lumOff val="60000"/>
                      </a:schemeClr>
                    </a:solidFill>
                  </a:tcPr>
                </a:tc>
                <a:extLst>
                  <a:ext uri="{0D108BD9-81ED-4DB2-BD59-A6C34878D82A}">
                    <a16:rowId xmlns:a16="http://schemas.microsoft.com/office/drawing/2014/main" xmlns="" val="10002"/>
                  </a:ext>
                </a:extLst>
              </a:tr>
              <a:tr h="1185863">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r>
                        <a:rPr lang="en-US" sz="1300" dirty="0"/>
                        <a:t>Prophet</a:t>
                      </a:r>
                      <a:endParaRPr lang="en-US" sz="1300" dirty="0">
                        <a:solidFill>
                          <a:schemeClr val="tx1"/>
                        </a:solidFill>
                      </a:endParaRPr>
                    </a:p>
                  </a:txBody>
                  <a:tcPr anchor="ctr">
                    <a:solidFill>
                      <a:schemeClr val="accent6">
                        <a:lumMod val="40000"/>
                        <a:lumOff val="60000"/>
                      </a:schemeClr>
                    </a:solidFill>
                  </a:tcPr>
                </a:tc>
                <a:tc>
                  <a:txBody>
                    <a:bodyPr/>
                    <a:lstStyle/>
                    <a:p>
                      <a:pPr algn="ctr"/>
                      <a:endParaRPr lang="en-US" sz="1300" dirty="0">
                        <a:solidFill>
                          <a:schemeClr val="tx1"/>
                        </a:solidFill>
                      </a:endParaRPr>
                    </a:p>
                  </a:txBody>
                  <a:tcPr anchor="ctr">
                    <a:solidFill>
                      <a:schemeClr val="accent6">
                        <a:lumMod val="40000"/>
                        <a:lumOff val="60000"/>
                      </a:schemeClr>
                    </a:solidFill>
                  </a:tcPr>
                </a:tc>
                <a:tc>
                  <a:txBody>
                    <a:bodyPr/>
                    <a:lstStyle/>
                    <a:p>
                      <a:pPr algn="ctr"/>
                      <a:r>
                        <a:rPr lang="en-US" sz="1400" dirty="0"/>
                        <a:t>1.03</a:t>
                      </a:r>
                      <a:endParaRPr lang="en-US" sz="1300" dirty="0">
                        <a:solidFill>
                          <a:schemeClr val="tx1"/>
                        </a:solidFill>
                      </a:endParaRPr>
                    </a:p>
                  </a:txBody>
                  <a:tcPr anchor="ctr">
                    <a:solidFill>
                      <a:schemeClr val="accent6">
                        <a:lumMod val="40000"/>
                        <a:lumOff val="60000"/>
                      </a:schemeClr>
                    </a:solidFill>
                  </a:tcPr>
                </a:tc>
                <a:tc>
                  <a:txBody>
                    <a:bodyPr/>
                    <a:lstStyle/>
                    <a:p>
                      <a:pPr algn="ctr"/>
                      <a:endParaRPr lang="en-US" sz="1300" dirty="0">
                        <a:solidFill>
                          <a:schemeClr val="tx1"/>
                        </a:solidFill>
                      </a:endParaRPr>
                    </a:p>
                  </a:txBody>
                  <a:tcPr anchor="ctr">
                    <a:solidFill>
                      <a:schemeClr val="accent6">
                        <a:lumMod val="40000"/>
                        <a:lumOff val="60000"/>
                      </a:schemeClr>
                    </a:solidFill>
                  </a:tcPr>
                </a:tc>
                <a:tc>
                  <a:txBody>
                    <a:bodyPr/>
                    <a:lstStyle/>
                    <a:p>
                      <a:pPr algn="ctr"/>
                      <a:endParaRPr lang="en-US" sz="1300" dirty="0">
                        <a:solidFill>
                          <a:schemeClr val="tx1"/>
                        </a:solidFill>
                      </a:endParaRPr>
                    </a:p>
                  </a:txBody>
                  <a:tcPr anchor="ctr">
                    <a:solidFill>
                      <a:schemeClr val="accent6">
                        <a:lumMod val="40000"/>
                        <a:lumOff val="60000"/>
                      </a:schemeClr>
                    </a:solidFill>
                  </a:tcPr>
                </a:tc>
                <a:extLst>
                  <a:ext uri="{0D108BD9-81ED-4DB2-BD59-A6C34878D82A}">
                    <a16:rowId xmlns:a16="http://schemas.microsoft.com/office/drawing/2014/main" xmlns="" val="10003"/>
                  </a:ext>
                </a:extLst>
              </a:tr>
              <a:tr h="1543820">
                <a:tc>
                  <a:txBody>
                    <a:bodyPr/>
                    <a:lstStyle/>
                    <a:p>
                      <a:pPr algn="ctr"/>
                      <a:r>
                        <a:rPr lang="en-US" sz="1400" dirty="0"/>
                        <a:t>Balaji, N and </a:t>
                      </a:r>
                      <a:r>
                        <a:rPr lang="en-US" sz="1400" dirty="0" err="1"/>
                        <a:t>Bhandary</a:t>
                      </a:r>
                      <a:r>
                        <a:rPr lang="en-US" sz="1400" dirty="0"/>
                        <a:t>, </a:t>
                      </a:r>
                      <a:r>
                        <a:rPr lang="en-US" sz="1400" dirty="0" err="1"/>
                        <a:t>Shreejan</a:t>
                      </a:r>
                      <a:r>
                        <a:rPr lang="en-US" sz="1400" dirty="0"/>
                        <a:t> B and Dsouza, Rodney Francis and Pai, </a:t>
                      </a:r>
                      <a:r>
                        <a:rPr lang="en-US" sz="1400" dirty="0" err="1"/>
                        <a:t>Bh</a:t>
                      </a:r>
                      <a:r>
                        <a:rPr lang="en-US" sz="1400" dirty="0"/>
                        <a:t> Karthik[6]</a:t>
                      </a:r>
                      <a:endParaRPr lang="en-US" sz="1300" dirty="0">
                        <a:solidFill>
                          <a:schemeClr val="tx1"/>
                        </a:solidFill>
                      </a:endParaRPr>
                    </a:p>
                  </a:txBody>
                  <a:tcPr anchor="ctr">
                    <a:solidFill>
                      <a:schemeClr val="accent6">
                        <a:lumMod val="40000"/>
                        <a:lumOff val="60000"/>
                      </a:schemeClr>
                    </a:solidFill>
                  </a:tcPr>
                </a:tc>
                <a:tc>
                  <a:txBody>
                    <a:bodyPr/>
                    <a:lstStyle/>
                    <a:p>
                      <a:pPr algn="ctr"/>
                      <a:r>
                        <a:rPr lang="en-US" sz="1400" dirty="0"/>
                        <a:t>ANN Based Weather Analysis and Prediction</a:t>
                      </a:r>
                      <a:endParaRPr lang="en-US" sz="1300" dirty="0">
                        <a:solidFill>
                          <a:schemeClr val="tx1"/>
                        </a:solidFill>
                      </a:endParaRPr>
                    </a:p>
                  </a:txBody>
                  <a:tcPr anchor="ctr">
                    <a:solidFill>
                      <a:schemeClr val="accent6">
                        <a:lumMod val="40000"/>
                        <a:lumOff val="60000"/>
                      </a:schemeClr>
                    </a:solidFill>
                  </a:tcPr>
                </a:tc>
                <a:tc>
                  <a:txBody>
                    <a:bodyPr/>
                    <a:lstStyle/>
                    <a:p>
                      <a:pPr algn="ctr"/>
                      <a:r>
                        <a:rPr lang="en-US" sz="1300" dirty="0"/>
                        <a:t>2022</a:t>
                      </a:r>
                      <a:endParaRPr lang="en-US" sz="1300" dirty="0">
                        <a:solidFill>
                          <a:schemeClr val="tx1"/>
                        </a:solidFill>
                      </a:endParaRPr>
                    </a:p>
                  </a:txBody>
                  <a:tcPr anchor="ctr">
                    <a:solidFill>
                      <a:schemeClr val="accent6">
                        <a:lumMod val="40000"/>
                        <a:lumOff val="60000"/>
                      </a:schemeClr>
                    </a:solidFill>
                  </a:tcPr>
                </a:tc>
                <a:tc>
                  <a:txBody>
                    <a:bodyPr/>
                    <a:lstStyle/>
                    <a:p>
                      <a:pPr algn="ctr"/>
                      <a:r>
                        <a:rPr lang="en-US" sz="1300" dirty="0">
                          <a:solidFill>
                            <a:schemeClr val="tx1"/>
                          </a:solidFill>
                        </a:rPr>
                        <a:t>Predict Future Weather</a:t>
                      </a:r>
                    </a:p>
                  </a:txBody>
                  <a:tcPr anchor="ctr">
                    <a:solidFill>
                      <a:schemeClr val="accent6">
                        <a:lumMod val="40000"/>
                        <a:lumOff val="60000"/>
                      </a:schemeClr>
                    </a:solidFill>
                  </a:tcPr>
                </a:tc>
                <a:tc>
                  <a:txBody>
                    <a:bodyPr/>
                    <a:lstStyle/>
                    <a:p>
                      <a:pPr algn="ctr"/>
                      <a:r>
                        <a:rPr lang="en-US" sz="1300" dirty="0" err="1">
                          <a:solidFill>
                            <a:schemeClr val="tx1"/>
                          </a:solidFill>
                        </a:rPr>
                        <a:t>BiLSTM</a:t>
                      </a:r>
                      <a:endParaRPr lang="en-US" sz="1300" dirty="0">
                        <a:solidFill>
                          <a:schemeClr val="tx1"/>
                        </a:solidFill>
                      </a:endParaRPr>
                    </a:p>
                  </a:txBody>
                  <a:tcPr anchor="ctr">
                    <a:solidFill>
                      <a:schemeClr val="accent6">
                        <a:lumMod val="40000"/>
                        <a:lumOff val="60000"/>
                      </a:schemeClr>
                    </a:solidFill>
                  </a:tcPr>
                </a:tc>
                <a:tc>
                  <a:txBody>
                    <a:bodyPr/>
                    <a:lstStyle/>
                    <a:p>
                      <a:pPr algn="ctr"/>
                      <a:endParaRPr lang="en-US" sz="1300" dirty="0">
                        <a:solidFill>
                          <a:schemeClr val="tx1"/>
                        </a:solidFill>
                      </a:endParaRPr>
                    </a:p>
                  </a:txBody>
                  <a:tcPr anchor="ctr">
                    <a:solidFill>
                      <a:schemeClr val="accent6">
                        <a:lumMod val="40000"/>
                        <a:lumOff val="60000"/>
                      </a:schemeClr>
                    </a:solidFill>
                  </a:tcPr>
                </a:tc>
                <a:tc>
                  <a:txBody>
                    <a:bodyPr/>
                    <a:lstStyle/>
                    <a:p>
                      <a:pPr algn="ctr"/>
                      <a:r>
                        <a:rPr lang="en-US" sz="1400" dirty="0"/>
                        <a:t>1.9283</a:t>
                      </a:r>
                      <a:endParaRPr lang="en-US" sz="1300" dirty="0">
                        <a:solidFill>
                          <a:schemeClr val="tx1"/>
                        </a:solidFill>
                      </a:endParaRPr>
                    </a:p>
                  </a:txBody>
                  <a:tcPr anchor="ctr">
                    <a:solidFill>
                      <a:schemeClr val="accent6">
                        <a:lumMod val="40000"/>
                        <a:lumOff val="60000"/>
                      </a:schemeClr>
                    </a:solidFill>
                  </a:tcPr>
                </a:tc>
                <a:tc>
                  <a:txBody>
                    <a:bodyPr/>
                    <a:lstStyle/>
                    <a:p>
                      <a:pPr algn="ctr"/>
                      <a:r>
                        <a:rPr lang="en-US" sz="1400" dirty="0"/>
                        <a:t>1.3749</a:t>
                      </a:r>
                      <a:endParaRPr lang="en-US" sz="1300" dirty="0">
                        <a:solidFill>
                          <a:schemeClr val="tx1"/>
                        </a:solidFill>
                      </a:endParaRPr>
                    </a:p>
                  </a:txBody>
                  <a:tcPr anchor="ctr">
                    <a:solidFill>
                      <a:schemeClr val="accent6">
                        <a:lumMod val="40000"/>
                        <a:lumOff val="60000"/>
                      </a:schemeClr>
                    </a:solidFill>
                  </a:tcPr>
                </a:tc>
                <a:tc>
                  <a:txBody>
                    <a:bodyPr/>
                    <a:lstStyle/>
                    <a:p>
                      <a:pPr algn="ctr"/>
                      <a:endParaRPr lang="en-US" sz="1300" dirty="0">
                        <a:solidFill>
                          <a:schemeClr val="tx1"/>
                        </a:solidFill>
                      </a:endParaRPr>
                    </a:p>
                  </a:txBody>
                  <a:tcPr anchor="ctr">
                    <a:solidFill>
                      <a:schemeClr val="accent6">
                        <a:lumMod val="40000"/>
                        <a:lumOff val="60000"/>
                      </a:schemeClr>
                    </a:solidFill>
                  </a:tcPr>
                </a:tc>
                <a:extLst>
                  <a:ext uri="{0D108BD9-81ED-4DB2-BD59-A6C34878D82A}">
                    <a16:rowId xmlns:a16="http://schemas.microsoft.com/office/drawing/2014/main" xmlns="" val="10004"/>
                  </a:ext>
                </a:extLst>
              </a:tr>
            </a:tbl>
          </a:graphicData>
        </a:graphic>
      </p:graphicFrame>
      <p:sp>
        <p:nvSpPr>
          <p:cNvPr id="9" name="TextBox 8"/>
          <p:cNvSpPr txBox="1"/>
          <p:nvPr/>
        </p:nvSpPr>
        <p:spPr>
          <a:xfrm>
            <a:off x="1076960" y="5679440"/>
            <a:ext cx="10525760" cy="707886"/>
          </a:xfrm>
          <a:prstGeom prst="rect">
            <a:avLst/>
          </a:prstGeom>
          <a:noFill/>
          <a:ln>
            <a:solidFill>
              <a:srgbClr val="92D050"/>
            </a:solidFill>
          </a:ln>
        </p:spPr>
        <p:txBody>
          <a:bodyPr wrap="square" rtlCol="0">
            <a:spAutoFit/>
          </a:bodyPr>
          <a:lstStyle/>
          <a:p>
            <a:r>
              <a:rPr lang="en-US" sz="1000" dirty="0"/>
              <a:t>[5] </a:t>
            </a:r>
            <a:r>
              <a:rPr lang="en-US" sz="1000" dirty="0" err="1"/>
              <a:t>Toharudin</a:t>
            </a:r>
            <a:r>
              <a:rPr lang="en-US" sz="1000" dirty="0"/>
              <a:t>, Toni, et al. "Employing long short-term memory and </a:t>
            </a:r>
            <a:r>
              <a:rPr lang="en-US" sz="1000" dirty="0" err="1"/>
              <a:t>Facebook</a:t>
            </a:r>
            <a:r>
              <a:rPr lang="en-US" sz="1000" dirty="0"/>
              <a:t> prophet model in air temperature forecasting." </a:t>
            </a:r>
            <a:r>
              <a:rPr lang="en-US" sz="1000" i="1" dirty="0"/>
              <a:t>Communications in Statistics-Simulation and Computation</a:t>
            </a:r>
            <a:r>
              <a:rPr lang="en-US" sz="1000" dirty="0"/>
              <a:t> 52.2 (2023): 279-290.</a:t>
            </a:r>
          </a:p>
          <a:p>
            <a:r>
              <a:rPr lang="en-US" sz="1000" dirty="0"/>
              <a:t>[6] </a:t>
            </a:r>
            <a:r>
              <a:rPr lang="en-US" sz="1000" dirty="0" err="1"/>
              <a:t>Balaji</a:t>
            </a:r>
            <a:r>
              <a:rPr lang="en-US" sz="1000" dirty="0"/>
              <a:t>, N., et al. "ANN Based Weather Analysis and Prediction." </a:t>
            </a:r>
            <a:r>
              <a:rPr lang="en-US" sz="1000" i="1" dirty="0"/>
              <a:t>2022 International Conference on Distributed Computing, VLSI, Electrical Circuits and Robotics (DISCOVER)</a:t>
            </a:r>
            <a:r>
              <a:rPr lang="en-US" sz="1000" dirty="0"/>
              <a:t>. IEEE, 2022.</a:t>
            </a:r>
          </a:p>
          <a:p>
            <a:endParaRPr lang="en-US" sz="1000" dirty="0"/>
          </a:p>
        </p:txBody>
      </p:sp>
      <p:sp>
        <p:nvSpPr>
          <p:cNvPr id="10" name="Rectangle 9">
            <a:extLst>
              <a:ext uri="{FF2B5EF4-FFF2-40B4-BE49-F238E27FC236}">
                <a16:creationId xmlns:a16="http://schemas.microsoft.com/office/drawing/2014/main" xmlns="" id="{D4E5BDA3-D4F4-46CB-8A6A-09D1A763E0E9}"/>
              </a:ext>
            </a:extLst>
          </p:cNvPr>
          <p:cNvSpPr/>
          <p:nvPr/>
        </p:nvSpPr>
        <p:spPr>
          <a:xfrm>
            <a:off x="0" y="6405889"/>
            <a:ext cx="11109656" cy="276999"/>
          </a:xfrm>
          <a:prstGeom prst="rect">
            <a:avLst/>
          </a:prstGeom>
        </p:spPr>
        <p:txBody>
          <a:bodyPr wrap="square">
            <a:spAutoFit/>
          </a:bodyPr>
          <a:lstStyle/>
          <a:p>
            <a:pPr lvl="0" algn="ctr"/>
            <a:r>
              <a:rPr lang="en-US" sz="1200" dirty="0">
                <a:latin typeface="Times New Roman" panose="02020603050405020304" pitchFamily="18" charset="0"/>
                <a:cs typeface="Times New Roman" panose="02020603050405020304" pitchFamily="18" charset="0"/>
              </a:rPr>
              <a:t>Exploring Advanced Models for Time Series-Based Weather Forecasting in Bangladesh: A Comparative Analysis of ARIMA, SARIMA, </a:t>
            </a:r>
            <a:r>
              <a:rPr lang="en-US" sz="1200" dirty="0" err="1">
                <a:latin typeface="Times New Roman" panose="02020603050405020304" pitchFamily="18" charset="0"/>
                <a:cs typeface="Times New Roman" panose="02020603050405020304" pitchFamily="18" charset="0"/>
              </a:rPr>
              <a:t>FbProphet</a:t>
            </a:r>
            <a:r>
              <a:rPr lang="en-US" sz="1200" dirty="0">
                <a:latin typeface="Times New Roman" panose="02020603050405020304" pitchFamily="18" charset="0"/>
                <a:cs typeface="Times New Roman" panose="02020603050405020304" pitchFamily="18" charset="0"/>
              </a:rPr>
              <a:t>, LSTM, and </a:t>
            </a:r>
            <a:r>
              <a:rPr lang="en-US" sz="1200" dirty="0" err="1">
                <a:latin typeface="Times New Roman" panose="02020603050405020304" pitchFamily="18" charset="0"/>
                <a:cs typeface="Times New Roman" panose="02020603050405020304" pitchFamily="18" charset="0"/>
              </a:rPr>
              <a:t>BiLSTM</a:t>
            </a:r>
            <a:r>
              <a:rPr lang="en-US" sz="1200" dirty="0">
                <a:latin typeface="Times New Roman" panose="02020603050405020304" pitchFamily="18" charset="0"/>
                <a:cs typeface="Times New Roman" panose="02020603050405020304" pitchFamily="18" charset="0"/>
              </a:rPr>
              <a:t> Models.</a:t>
            </a:r>
            <a:endParaRPr lang="en-US" sz="1200" b="1" dirty="0">
              <a:latin typeface="Times New Roman" panose="02020603050405020304" pitchFamily="18" charset="0"/>
              <a:cs typeface="Times New Roman" pitchFamily="18" charset="0"/>
            </a:endParaRPr>
          </a:p>
        </p:txBody>
      </p:sp>
    </p:spTree>
    <p:extLst>
      <p:ext uri="{BB962C8B-B14F-4D97-AF65-F5344CB8AC3E}">
        <p14:creationId xmlns:p14="http://schemas.microsoft.com/office/powerpoint/2010/main" xmlns="" val="1178412523"/>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5088</TotalTime>
  <Words>2749</Words>
  <Application>Microsoft Office PowerPoint</Application>
  <PresentationFormat>Custom</PresentationFormat>
  <Paragraphs>467</Paragraphs>
  <Slides>34</Slides>
  <Notes>0</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Slide 1</vt:lpstr>
      <vt:lpstr>Outline</vt:lpstr>
      <vt:lpstr>Slide 3</vt:lpstr>
      <vt:lpstr>Slide 4</vt:lpstr>
      <vt:lpstr>Slide 5</vt:lpstr>
      <vt:lpstr>  Application</vt:lpstr>
      <vt:lpstr>Slide 7</vt:lpstr>
      <vt:lpstr>Slide 8</vt:lpstr>
      <vt:lpstr>Slide 9</vt:lpstr>
      <vt:lpstr>Slide 10</vt:lpstr>
      <vt:lpstr>Problem Statement</vt:lpstr>
      <vt:lpstr>Objectives</vt:lpstr>
      <vt:lpstr>       Dataset</vt:lpstr>
      <vt:lpstr>Dataset: Features</vt:lpstr>
      <vt:lpstr>Dataset</vt:lpstr>
      <vt:lpstr>Methodology : Design</vt:lpstr>
      <vt:lpstr>Methodology : Description</vt:lpstr>
      <vt:lpstr>Result on Temperature: Actual vs Predicted</vt:lpstr>
      <vt:lpstr>Result on Temperature: Actual vs Predicted</vt:lpstr>
      <vt:lpstr>Result on Rainfall: Actual vs Predicted</vt:lpstr>
      <vt:lpstr>Result on Rainfall: Actual vs Predicted</vt:lpstr>
      <vt:lpstr>Result</vt:lpstr>
      <vt:lpstr>Result on Temperature: Forecasting</vt:lpstr>
      <vt:lpstr>Result on Temperature: Forecasting</vt:lpstr>
      <vt:lpstr>Result on Rainfall: Forecasting</vt:lpstr>
      <vt:lpstr>Result on Rainfall: Forecasting</vt:lpstr>
      <vt:lpstr>Global Comparison Table</vt:lpstr>
      <vt:lpstr>Slide 28</vt:lpstr>
      <vt:lpstr>Slide 29</vt:lpstr>
      <vt:lpstr>Slide 30</vt:lpstr>
      <vt:lpstr>Slide 31</vt:lpstr>
      <vt:lpstr>Slide 32</vt:lpstr>
      <vt:lpstr>Slide 33</vt:lpstr>
      <vt:lpstr>Slide 34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587</cp:revision>
  <dcterms:created xsi:type="dcterms:W3CDTF">2023-05-12T14:36:04Z</dcterms:created>
  <dcterms:modified xsi:type="dcterms:W3CDTF">2023-12-19T05:41:23Z</dcterms:modified>
</cp:coreProperties>
</file>